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27" r:id="rId49"/>
    <p:sldId id="315" r:id="rId50"/>
    <p:sldId id="321" r:id="rId51"/>
    <p:sldId id="322" r:id="rId52"/>
    <p:sldId id="323" r:id="rId53"/>
    <p:sldId id="317" r:id="rId54"/>
    <p:sldId id="318" r:id="rId55"/>
    <p:sldId id="320" r:id="rId56"/>
    <p:sldId id="325" r:id="rId57"/>
    <p:sldId id="324" r:id="rId58"/>
    <p:sldId id="326" r:id="rId59"/>
    <p:sldId id="335" r:id="rId60"/>
    <p:sldId id="336" r:id="rId61"/>
    <p:sldId id="337" r:id="rId62"/>
    <p:sldId id="338" r:id="rId63"/>
    <p:sldId id="353" r:id="rId64"/>
  </p:sldIdLst>
  <p:sldSz cx="18288000" cy="10287000"/>
  <p:notesSz cx="6858000" cy="9144000"/>
  <p:embeddedFontLst>
    <p:embeddedFont>
      <p:font typeface="Arimo" panose="020B0604020202020204" charset="0"/>
      <p:regular r:id="rId65"/>
    </p:embeddedFont>
    <p:embeddedFont>
      <p:font typeface="Arimo Bold" panose="020B0604020202020204" charset="0"/>
      <p:regular r:id="rId66"/>
    </p:embeddedFont>
    <p:embeddedFont>
      <p:font typeface="Arimo Bold Italics" panose="020B0604020202020204" charset="0"/>
      <p:regular r:id="rId67"/>
    </p:embeddedFont>
    <p:embeddedFont>
      <p:font typeface="Bernier" panose="020B0604020202020204" charset="0"/>
      <p:regular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Calibri Light" panose="020F0302020204030204" pitchFamily="34" charset="0"/>
      <p:regular r:id="rId73"/>
      <p:italic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C955E8-A860-47AE-BDC2-1C4CB271D0DF}" v="7" dt="2022-06-27T15:02:08.8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25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font" Target="fonts/font4.fntdata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font" Target="fonts/font5.fntdata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8.fntdata"/><Relationship Id="rId80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3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6.fntdata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Biermans" userId="b1acfed0-e9e6-4659-b1e4-57730dfe371d" providerId="ADAL" clId="{F7C955E8-A860-47AE-BDC2-1C4CB271D0DF}"/>
    <pc:docChg chg="undo custSel addSld delSld modSld">
      <pc:chgData name="Bram Biermans" userId="b1acfed0-e9e6-4659-b1e4-57730dfe371d" providerId="ADAL" clId="{F7C955E8-A860-47AE-BDC2-1C4CB271D0DF}" dt="2022-06-27T15:02:16.486" v="22" actId="1076"/>
      <pc:docMkLst>
        <pc:docMk/>
      </pc:docMkLst>
      <pc:sldChg chg="modSp mod">
        <pc:chgData name="Bram Biermans" userId="b1acfed0-e9e6-4659-b1e4-57730dfe371d" providerId="ADAL" clId="{F7C955E8-A860-47AE-BDC2-1C4CB271D0DF}" dt="2022-06-21T09:08:07.223" v="10" actId="166"/>
        <pc:sldMkLst>
          <pc:docMk/>
          <pc:sldMk cId="0" sldId="256"/>
        </pc:sldMkLst>
        <pc:spChg chg="ord">
          <ac:chgData name="Bram Biermans" userId="b1acfed0-e9e6-4659-b1e4-57730dfe371d" providerId="ADAL" clId="{F7C955E8-A860-47AE-BDC2-1C4CB271D0DF}" dt="2022-06-21T09:08:07.223" v="10" actId="166"/>
          <ac:spMkLst>
            <pc:docMk/>
            <pc:sldMk cId="0" sldId="256"/>
            <ac:spMk id="14" creationId="{00000000-0000-0000-0000-000000000000}"/>
          </ac:spMkLst>
        </pc:spChg>
      </pc:sldChg>
      <pc:sldChg chg="modSp mod">
        <pc:chgData name="Bram Biermans" userId="b1acfed0-e9e6-4659-b1e4-57730dfe371d" providerId="ADAL" clId="{F7C955E8-A860-47AE-BDC2-1C4CB271D0DF}" dt="2022-06-21T09:07:35.022" v="9" actId="1076"/>
        <pc:sldMkLst>
          <pc:docMk/>
          <pc:sldMk cId="0" sldId="258"/>
        </pc:sldMkLst>
        <pc:spChg chg="mod">
          <ac:chgData name="Bram Biermans" userId="b1acfed0-e9e6-4659-b1e4-57730dfe371d" providerId="ADAL" clId="{F7C955E8-A860-47AE-BDC2-1C4CB271D0DF}" dt="2022-06-21T09:07:35.022" v="9" actId="1076"/>
          <ac:spMkLst>
            <pc:docMk/>
            <pc:sldMk cId="0" sldId="258"/>
            <ac:spMk id="5" creationId="{00000000-0000-0000-0000-000000000000}"/>
          </ac:spMkLst>
        </pc:spChg>
      </pc:sldChg>
      <pc:sldChg chg="modSp mod">
        <pc:chgData name="Bram Biermans" userId="b1acfed0-e9e6-4659-b1e4-57730dfe371d" providerId="ADAL" clId="{F7C955E8-A860-47AE-BDC2-1C4CB271D0DF}" dt="2022-06-27T15:02:16.486" v="22" actId="1076"/>
        <pc:sldMkLst>
          <pc:docMk/>
          <pc:sldMk cId="0" sldId="260"/>
        </pc:sldMkLst>
        <pc:picChg chg="mod">
          <ac:chgData name="Bram Biermans" userId="b1acfed0-e9e6-4659-b1e4-57730dfe371d" providerId="ADAL" clId="{F7C955E8-A860-47AE-BDC2-1C4CB271D0DF}" dt="2022-06-27T15:02:16.486" v="22" actId="1076"/>
          <ac:picMkLst>
            <pc:docMk/>
            <pc:sldMk cId="0" sldId="260"/>
            <ac:picMk id="6" creationId="{00000000-0000-0000-0000-000000000000}"/>
          </ac:picMkLst>
        </pc:picChg>
      </pc:sldChg>
      <pc:sldChg chg="modSp">
        <pc:chgData name="Bram Biermans" userId="b1acfed0-e9e6-4659-b1e4-57730dfe371d" providerId="ADAL" clId="{F7C955E8-A860-47AE-BDC2-1C4CB271D0DF}" dt="2022-06-24T07:22:49.970" v="11"/>
        <pc:sldMkLst>
          <pc:docMk/>
          <pc:sldMk cId="0" sldId="261"/>
        </pc:sldMkLst>
        <pc:picChg chg="mod">
          <ac:chgData name="Bram Biermans" userId="b1acfed0-e9e6-4659-b1e4-57730dfe371d" providerId="ADAL" clId="{F7C955E8-A860-47AE-BDC2-1C4CB271D0DF}" dt="2022-06-24T07:22:49.970" v="11"/>
          <ac:picMkLst>
            <pc:docMk/>
            <pc:sldMk cId="0" sldId="261"/>
            <ac:picMk id="8" creationId="{00000000-0000-0000-0000-000000000000}"/>
          </ac:picMkLst>
        </pc:picChg>
      </pc:sldChg>
      <pc:sldChg chg="modSp">
        <pc:chgData name="Bram Biermans" userId="b1acfed0-e9e6-4659-b1e4-57730dfe371d" providerId="ADAL" clId="{F7C955E8-A860-47AE-BDC2-1C4CB271D0DF}" dt="2022-06-24T07:23:48.629" v="12"/>
        <pc:sldMkLst>
          <pc:docMk/>
          <pc:sldMk cId="0" sldId="272"/>
        </pc:sldMkLst>
        <pc:picChg chg="mod">
          <ac:chgData name="Bram Biermans" userId="b1acfed0-e9e6-4659-b1e4-57730dfe371d" providerId="ADAL" clId="{F7C955E8-A860-47AE-BDC2-1C4CB271D0DF}" dt="2022-06-24T07:23:48.629" v="12"/>
          <ac:picMkLst>
            <pc:docMk/>
            <pc:sldMk cId="0" sldId="272"/>
            <ac:picMk id="8" creationId="{00000000-0000-0000-0000-000000000000}"/>
          </ac:picMkLst>
        </pc:picChg>
      </pc:sldChg>
      <pc:sldChg chg="modSp">
        <pc:chgData name="Bram Biermans" userId="b1acfed0-e9e6-4659-b1e4-57730dfe371d" providerId="ADAL" clId="{F7C955E8-A860-47AE-BDC2-1C4CB271D0DF}" dt="2022-06-24T07:24:38.434" v="13"/>
        <pc:sldMkLst>
          <pc:docMk/>
          <pc:sldMk cId="0" sldId="279"/>
        </pc:sldMkLst>
        <pc:picChg chg="mod">
          <ac:chgData name="Bram Biermans" userId="b1acfed0-e9e6-4659-b1e4-57730dfe371d" providerId="ADAL" clId="{F7C955E8-A860-47AE-BDC2-1C4CB271D0DF}" dt="2022-06-24T07:24:38.434" v="13"/>
          <ac:picMkLst>
            <pc:docMk/>
            <pc:sldMk cId="0" sldId="279"/>
            <ac:picMk id="8" creationId="{00000000-0000-0000-0000-000000000000}"/>
          </ac:picMkLst>
        </pc:picChg>
      </pc:sldChg>
      <pc:sldChg chg="modSp">
        <pc:chgData name="Bram Biermans" userId="b1acfed0-e9e6-4659-b1e4-57730dfe371d" providerId="ADAL" clId="{F7C955E8-A860-47AE-BDC2-1C4CB271D0DF}" dt="2022-06-24T07:25:12.859" v="14"/>
        <pc:sldMkLst>
          <pc:docMk/>
          <pc:sldMk cId="0" sldId="283"/>
        </pc:sldMkLst>
        <pc:picChg chg="mod">
          <ac:chgData name="Bram Biermans" userId="b1acfed0-e9e6-4659-b1e4-57730dfe371d" providerId="ADAL" clId="{F7C955E8-A860-47AE-BDC2-1C4CB271D0DF}" dt="2022-06-24T07:25:12.859" v="14"/>
          <ac:picMkLst>
            <pc:docMk/>
            <pc:sldMk cId="0" sldId="283"/>
            <ac:picMk id="8" creationId="{00000000-0000-0000-0000-000000000000}"/>
          </ac:picMkLst>
        </pc:picChg>
      </pc:sldChg>
      <pc:sldChg chg="modSp mod">
        <pc:chgData name="Bram Biermans" userId="b1acfed0-e9e6-4659-b1e4-57730dfe371d" providerId="ADAL" clId="{F7C955E8-A860-47AE-BDC2-1C4CB271D0DF}" dt="2022-06-09T15:22:46.835" v="1" actId="20577"/>
        <pc:sldMkLst>
          <pc:docMk/>
          <pc:sldMk cId="0" sldId="292"/>
        </pc:sldMkLst>
        <pc:spChg chg="mod">
          <ac:chgData name="Bram Biermans" userId="b1acfed0-e9e6-4659-b1e4-57730dfe371d" providerId="ADAL" clId="{F7C955E8-A860-47AE-BDC2-1C4CB271D0DF}" dt="2022-06-09T15:22:46.835" v="1" actId="20577"/>
          <ac:spMkLst>
            <pc:docMk/>
            <pc:sldMk cId="0" sldId="292"/>
            <ac:spMk id="5" creationId="{00000000-0000-0000-0000-000000000000}"/>
          </ac:spMkLst>
        </pc:spChg>
      </pc:sldChg>
      <pc:sldChg chg="modSp">
        <pc:chgData name="Bram Biermans" userId="b1acfed0-e9e6-4659-b1e4-57730dfe371d" providerId="ADAL" clId="{F7C955E8-A860-47AE-BDC2-1C4CB271D0DF}" dt="2022-06-24T07:25:56.155" v="15"/>
        <pc:sldMkLst>
          <pc:docMk/>
          <pc:sldMk cId="0" sldId="294"/>
        </pc:sldMkLst>
        <pc:picChg chg="mod">
          <ac:chgData name="Bram Biermans" userId="b1acfed0-e9e6-4659-b1e4-57730dfe371d" providerId="ADAL" clId="{F7C955E8-A860-47AE-BDC2-1C4CB271D0DF}" dt="2022-06-24T07:25:56.155" v="15"/>
          <ac:picMkLst>
            <pc:docMk/>
            <pc:sldMk cId="0" sldId="294"/>
            <ac:picMk id="8" creationId="{00000000-0000-0000-0000-000000000000}"/>
          </ac:picMkLst>
        </pc:picChg>
      </pc:sldChg>
      <pc:sldChg chg="addSp delSp modSp add del mod addAnim delAnim">
        <pc:chgData name="Bram Biermans" userId="b1acfed0-e9e6-4659-b1e4-57730dfe371d" providerId="ADAL" clId="{F7C955E8-A860-47AE-BDC2-1C4CB271D0DF}" dt="2022-06-27T14:50:30.634" v="20" actId="21"/>
        <pc:sldMkLst>
          <pc:docMk/>
          <pc:sldMk cId="752968447" sldId="320"/>
        </pc:sldMkLst>
        <pc:spChg chg="add del mod">
          <ac:chgData name="Bram Biermans" userId="b1acfed0-e9e6-4659-b1e4-57730dfe371d" providerId="ADAL" clId="{F7C955E8-A860-47AE-BDC2-1C4CB271D0DF}" dt="2022-06-27T14:50:30.634" v="20" actId="21"/>
          <ac:spMkLst>
            <pc:docMk/>
            <pc:sldMk cId="752968447" sldId="320"/>
            <ac:spMk id="4" creationId="{601A3F43-1AED-3361-99FE-16A33DF8F0F6}"/>
          </ac:spMkLst>
        </pc:spChg>
        <pc:picChg chg="add del">
          <ac:chgData name="Bram Biermans" userId="b1acfed0-e9e6-4659-b1e4-57730dfe371d" providerId="ADAL" clId="{F7C955E8-A860-47AE-BDC2-1C4CB271D0DF}" dt="2022-06-27T14:50:30.634" v="20" actId="21"/>
          <ac:picMkLst>
            <pc:docMk/>
            <pc:sldMk cId="752968447" sldId="320"/>
            <ac:picMk id="7" creationId="{F6313398-2DBF-4372-B729-1432D275D19A}"/>
          </ac:picMkLst>
        </pc:picChg>
      </pc:sldChg>
      <pc:sldChg chg="addSp delSp modSp mod addAnim delAnim">
        <pc:chgData name="Bram Biermans" userId="b1acfed0-e9e6-4659-b1e4-57730dfe371d" providerId="ADAL" clId="{F7C955E8-A860-47AE-BDC2-1C4CB271D0DF}" dt="2022-06-27T14:50:31.236" v="21" actId="21"/>
        <pc:sldMkLst>
          <pc:docMk/>
          <pc:sldMk cId="907348921" sldId="327"/>
        </pc:sldMkLst>
        <pc:spChg chg="add del mod">
          <ac:chgData name="Bram Biermans" userId="b1acfed0-e9e6-4659-b1e4-57730dfe371d" providerId="ADAL" clId="{F7C955E8-A860-47AE-BDC2-1C4CB271D0DF}" dt="2022-06-27T14:50:31.236" v="21" actId="21"/>
          <ac:spMkLst>
            <pc:docMk/>
            <pc:sldMk cId="907348921" sldId="327"/>
            <ac:spMk id="5" creationId="{7527E13A-6113-042E-8B15-A98298001C0C}"/>
          </ac:spMkLst>
        </pc:spChg>
        <pc:picChg chg="add del">
          <ac:chgData name="Bram Biermans" userId="b1acfed0-e9e6-4659-b1e4-57730dfe371d" providerId="ADAL" clId="{F7C955E8-A860-47AE-BDC2-1C4CB271D0DF}" dt="2022-06-27T14:50:31.236" v="21" actId="21"/>
          <ac:picMkLst>
            <pc:docMk/>
            <pc:sldMk cId="907348921" sldId="327"/>
            <ac:picMk id="4" creationId="{0749A359-C2F9-4C05-95B1-D3F131A1B0B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1CD6A-0557-4B18-AB89-AC188F20F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BD0416-F3B0-47B7-9C07-06F1D3148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DCE3E6-5039-456B-90D0-2118726F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30EF3-5A2B-45FB-AB5A-921AC02D4159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DEF89D-5A20-47C7-9911-3FB3BDD92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BB8F82-36EB-4465-860A-BDC45F16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1EFF-F700-40C3-8AF7-100AFEDF41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7053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69AB41-8FBF-4954-ADF3-EC273085C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69BC31-8A24-45F5-B298-313863CF5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6DDC34D-0625-4E77-A264-70B34545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30EF3-5A2B-45FB-AB5A-921AC02D4159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8B7BFA-CB90-4B5B-B2C5-8D0AFB89D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84AFF0-F116-4423-A818-EE2A9032F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1EFF-F700-40C3-8AF7-100AFEDF41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4409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5A52E7-BFBB-49E8-870A-B5E18E48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2C4301-04CF-49CE-87DC-55C9C8F60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3DDABE-F87B-45F6-8CD4-83EC1EA70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30EF3-5A2B-45FB-AB5A-921AC02D4159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E65D87-33AD-4447-BC52-504B033D9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F25FD5-B993-4FE5-9E9E-EB69B6D39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1EFF-F700-40C3-8AF7-100AFEDF41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1477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49898-FD8E-49A0-B0DD-D723729D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42F478-9FEC-4C9B-BDF5-1F7697088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DC79BB6-67ED-47C9-A2E7-5DF38CCA5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824C242-E14A-4270-A08F-D158F651B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30EF3-5A2B-45FB-AB5A-921AC02D4159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833E568-C589-4986-BC2F-4B981D8E2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0C2D01B-75DF-4399-B53C-C4603B37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1EFF-F700-40C3-8AF7-100AFEDF41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852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D06F2A-02F5-47D3-9066-5D50966D0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A8D2E2-78DE-4046-8D76-983E4D285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A73364-EA83-4CE0-A252-7D4D7FCE5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41E6557-6457-460F-90DE-12FD8AE73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5759378-018B-4CB8-9807-779F67568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71797E2-D992-4F11-BABD-0BCC28F02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30EF3-5A2B-45FB-AB5A-921AC02D4159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70F20E9-CFD6-4FE6-9046-E050FFA0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3D5B68E-4E0A-411D-BD53-0845B6A2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1EFF-F700-40C3-8AF7-100AFEDF41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0627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818B0C-EF3C-4F30-B841-75FCB780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6B2584A-26AB-4321-82B6-BB419F15A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30EF3-5A2B-45FB-AB5A-921AC02D4159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6D20136-47FD-4A8A-98D9-00DBEF8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D8F50FB-F917-4975-A2B0-20DF55C26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1EFF-F700-40C3-8AF7-100AFEDF41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0286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9B09A7A-5E47-4901-9803-F191607DC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30EF3-5A2B-45FB-AB5A-921AC02D4159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420B41A-5F3C-4917-9E61-A306D3D2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0C3D879-8766-4CC7-AF60-1BECE88F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1EFF-F700-40C3-8AF7-100AFEDF41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7677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B826C3-AEA3-4EEA-9C60-7EECBB09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83DEB5-38AA-4FB6-8D80-1E2568620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8A2358-DE46-4EEF-9DFD-291D2CBB0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BA36AB9-C0C9-4118-A88E-064DA74C8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30EF3-5A2B-45FB-AB5A-921AC02D4159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BE8E87A-C9CB-432A-9491-1A8D3A2A6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879147-2D96-46A6-AFE3-39C4EA50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1EFF-F700-40C3-8AF7-100AFEDF41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60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0F449-68A7-4864-83A7-B347C5F3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5D45A47-129C-44EB-828E-F1734F29D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DDFDAFE-E81B-4476-88AF-D8436D6DD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467031B-9D23-443A-9CA6-D4F61991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30EF3-5A2B-45FB-AB5A-921AC02D4159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3F6973D-825F-4EE8-9773-8589B38F2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003256D-7D05-4DF6-B272-4E265E1AA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1EFF-F700-40C3-8AF7-100AFEDF41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73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D9757-19D8-41DE-A0CB-F5384A8A7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94EEF06-688E-41B1-A199-36DB957DB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772506-1092-43E3-8E61-603394658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30EF3-5A2B-45FB-AB5A-921AC02D4159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195D67-3426-41D1-B80B-9BE26F30D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9DA628-2B36-454D-8DE2-EB0DBC31B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1EFF-F700-40C3-8AF7-100AFEDF41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884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67BE838-D7D7-443E-9823-F0C233754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4A777D7-5BE8-48B1-A992-1E3A62138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3421AC-EC09-4D5E-9B69-D3371F2BF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30EF3-5A2B-45FB-AB5A-921AC02D4159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753E92-72ED-4F43-A4E1-38564F7ED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2FE84C-32B1-4447-85B4-272F66952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1EFF-F700-40C3-8AF7-100AFEDF41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23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EFEFA57-266B-4320-B92A-A69F8A5BA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7EFE64-673F-4667-A4E9-8E47198D7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45C26C-76E1-4756-AAD7-87B3C43CF9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30EF3-5A2B-45FB-AB5A-921AC02D4159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C614A3-F557-4837-8050-3B2928A5A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F01EC9-2325-4284-8163-D99C0D35B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81EFF-F700-40C3-8AF7-100AFEDF41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720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https://schooltv.nl/video/het-klokhuis-muntgeld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https://schooltv.nl/video/het-klokhuis-bitcoins/#q=bitcoin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https://scholieren.nibud.nl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watch?v=ozmd-med5ng&amp;t=2s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W2F7aHH6Ycg?feature=oembed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nOCzjn5e6eY?feature=oembed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6gdglDjF57A?feature=oembed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https://schooltv.nl/video/de-europese-unie-europa-is-veranderd/#q=europese%20uni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5600713">
            <a:off x="392161" y="3527893"/>
            <a:ext cx="5898339" cy="6079327"/>
            <a:chOff x="0" y="0"/>
            <a:chExt cx="1614170" cy="16637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B9927C">
                <a:alpha val="60784"/>
              </a:srgbClr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4703299">
            <a:off x="477860" y="342758"/>
            <a:ext cx="2798685" cy="2884561"/>
            <a:chOff x="0" y="0"/>
            <a:chExt cx="1614170" cy="1663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B9927C">
                <a:alpha val="67843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72109" y="5963912"/>
            <a:ext cx="5210889" cy="5172992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-8240992">
            <a:off x="15083309" y="5295351"/>
            <a:ext cx="2356515" cy="2428823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51765"/>
              </a:srgbClr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75110">
            <a:off x="14090343" y="-388700"/>
            <a:ext cx="4999559" cy="5152968"/>
            <a:chOff x="0" y="0"/>
            <a:chExt cx="1614170" cy="16637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51765"/>
              </a:srgbClr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21928" y="6311546"/>
            <a:ext cx="4510528" cy="447772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580015">
            <a:off x="118009" y="7445769"/>
            <a:ext cx="3317723" cy="1906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3"/>
              </a:lnSpc>
            </a:pPr>
            <a:r>
              <a:rPr lang="en-US" sz="5509">
                <a:solidFill>
                  <a:srgbClr val="000000"/>
                </a:solidFill>
                <a:latin typeface="Nexa Script Italics"/>
              </a:rPr>
              <a:t>Leer meer over geld!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63600" y="6247446"/>
            <a:ext cx="1994961" cy="19538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49526">
            <a:off x="14212293" y="5180734"/>
            <a:ext cx="1300919" cy="12740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11018">
            <a:off x="13564697" y="4843866"/>
            <a:ext cx="927360" cy="90823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411062" y="1228725"/>
            <a:ext cx="12868081" cy="663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45"/>
              </a:lnSpc>
            </a:pPr>
            <a:r>
              <a:rPr lang="en-US" sz="32307" dirty="0">
                <a:solidFill>
                  <a:schemeClr val="bg1"/>
                </a:solidFill>
                <a:latin typeface="Bangers Bold"/>
              </a:rPr>
              <a:t>Project</a:t>
            </a:r>
            <a:br>
              <a:rPr lang="en-US" sz="32307" dirty="0">
                <a:solidFill>
                  <a:schemeClr val="bg1"/>
                </a:solidFill>
                <a:latin typeface="Bangers Bold"/>
              </a:rPr>
            </a:br>
            <a:r>
              <a:rPr lang="en-US" sz="32307" dirty="0">
                <a:solidFill>
                  <a:schemeClr val="bg1"/>
                </a:solidFill>
                <a:latin typeface="Bangers Bold"/>
              </a:rPr>
              <a:t>Handel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26488" y="2241550"/>
            <a:ext cx="5361512" cy="8045450"/>
            <a:chOff x="0" y="0"/>
            <a:chExt cx="7148683" cy="107272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148683" cy="53001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427133"/>
              <a:ext cx="7148683" cy="5300133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0" y="476250"/>
            <a:ext cx="14667804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Waarom bestaat de Europese Unie?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08484" y="2593597"/>
            <a:ext cx="8870559" cy="534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49"/>
              </a:lnSpc>
            </a:pPr>
            <a:r>
              <a:rPr lang="en-US" sz="6499" spc="-64">
                <a:solidFill>
                  <a:srgbClr val="14110F"/>
                </a:solidFill>
                <a:latin typeface="Arimo"/>
              </a:rPr>
              <a:t>Voor verkeer, veiligheid, communicatie en het milieu worden wetten gemaakt.</a:t>
            </a:r>
          </a:p>
          <a:p>
            <a:pPr algn="just">
              <a:lnSpc>
                <a:spcPts val="8449"/>
              </a:lnSpc>
            </a:pPr>
            <a:endParaRPr lang="en-US" sz="6499" spc="-64">
              <a:solidFill>
                <a:srgbClr val="14110F"/>
              </a:solidFill>
              <a:latin typeface="Arim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1182" y="2868798"/>
            <a:ext cx="2044297" cy="29520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26488" y="2241550"/>
            <a:ext cx="5361512" cy="8045450"/>
            <a:chOff x="0" y="0"/>
            <a:chExt cx="7148683" cy="107272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148683" cy="53001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427133"/>
              <a:ext cx="7148683" cy="5300133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0" y="476250"/>
            <a:ext cx="14667804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Waarom bestaat de Europese Unie?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08484" y="2593597"/>
            <a:ext cx="7490934" cy="427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49"/>
              </a:lnSpc>
            </a:pPr>
            <a:r>
              <a:rPr lang="en-US" sz="6499" spc="-64">
                <a:solidFill>
                  <a:srgbClr val="14110F"/>
                </a:solidFill>
                <a:latin typeface="Arimo"/>
              </a:rPr>
              <a:t>Samenwerking op het gebied van mensenrechten.</a:t>
            </a:r>
          </a:p>
          <a:p>
            <a:pPr algn="just">
              <a:lnSpc>
                <a:spcPts val="8449"/>
              </a:lnSpc>
            </a:pPr>
            <a:endParaRPr lang="en-US" sz="6499" spc="-64">
              <a:solidFill>
                <a:srgbClr val="14110F"/>
              </a:solidFill>
              <a:latin typeface="Arim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288" y="2688847"/>
            <a:ext cx="2149627" cy="303834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26488" y="2241550"/>
            <a:ext cx="5361512" cy="8045450"/>
            <a:chOff x="0" y="0"/>
            <a:chExt cx="7148683" cy="107272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148683" cy="53001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427133"/>
              <a:ext cx="7148683" cy="5300133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0" y="476250"/>
            <a:ext cx="14667804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Waarom bestaat de Europese Unie?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88435" y="3489325"/>
            <a:ext cx="7850836" cy="321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49"/>
              </a:lnSpc>
            </a:pPr>
            <a:r>
              <a:rPr lang="en-US" sz="6499" spc="-64">
                <a:solidFill>
                  <a:srgbClr val="14110F"/>
                </a:solidFill>
                <a:latin typeface="Arimo"/>
              </a:rPr>
              <a:t>Samenwerking tegen corona.</a:t>
            </a:r>
          </a:p>
          <a:p>
            <a:pPr algn="just">
              <a:lnSpc>
                <a:spcPts val="8449"/>
              </a:lnSpc>
            </a:pPr>
            <a:endParaRPr lang="en-US" sz="6499" spc="-64">
              <a:solidFill>
                <a:srgbClr val="14110F"/>
              </a:solidFill>
              <a:latin typeface="Arim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607" y="2688847"/>
            <a:ext cx="2038005" cy="31781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0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De ontwikkeling van de Europese Unie (1)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580934"/>
            <a:ext cx="13069418" cy="789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Na de eerste en tweede wereldoorlog, wilden de Europese landen dat dit niet nog eens zou gebeuren;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Zes landen richten in 1950 de Europese Gemeenschap voor Kolen en Staal op (EGKS);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Hierna werd in 1957 de Europese Economische Gemeenschap (EEG) opgericht. De deelnemende landen werkten samen op economisch gebied.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Hierna volgen steeds meer landen…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553587">
            <a:off x="11903302" y="4021692"/>
            <a:ext cx="8281695" cy="40787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66015" y="0"/>
            <a:ext cx="3621985" cy="10287000"/>
            <a:chOff x="0" y="0"/>
            <a:chExt cx="4829313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829313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0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De ontwikkeling van de Europese Unie (2)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580934"/>
            <a:ext cx="13279361" cy="789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In 1993 werd het verdrag van Maastricht getekend: de Europese Unie ontstond in de vorm die wij nu kennen!;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Op 1 januari 2002 werd de Euro ingevoerd in 12 landen;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Op 1 februari 2021 verlaat het Verenigd Koninkrijk de EU;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En nu werkt de EU samen tegen onder andere corona, het milieu en gelijkheid voor alle Europeanen. En nog veel meer…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87287" y="2241550"/>
            <a:ext cx="8300713" cy="8045450"/>
            <a:chOff x="0" y="0"/>
            <a:chExt cx="11067618" cy="107272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1067618" cy="349108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3618089"/>
              <a:ext cx="11067618" cy="349108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7236178"/>
              <a:ext cx="11067618" cy="349108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2580934"/>
            <a:ext cx="8360697" cy="657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Officiële munteenheid in 19 Europese landen, in 25 landen wordt met de Euro betaald;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Verving munten zoals de Gulden, Belgische Frank, Franse Frank, etc.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Ingevoerd op 1 januari 2002.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-6295499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de Euro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06846" y="2241550"/>
            <a:ext cx="6681154" cy="8045450"/>
            <a:chOff x="0" y="0"/>
            <a:chExt cx="8908205" cy="107272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390602" cy="107272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17602" y="0"/>
              <a:ext cx="4390602" cy="53001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17602" y="5427133"/>
              <a:ext cx="4390602" cy="530013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2714284"/>
            <a:ext cx="10130216" cy="723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Al decennia lang wilde sommige Europese landen een gezamenlijke munt;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Uiteindelijk werd, in 1993, in het Verdrag van Maastricht afgesproken dat er een gezamenlijke munt zou komen;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Op 1 januari 2002 werd de Euro daadwerkelijk ingevoerd!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-3866159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ontstaan van de euro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1470" y="5664450"/>
            <a:ext cx="18870941" cy="490712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9394317"/>
            <a:ext cx="18838579" cy="1143708"/>
            <a:chOff x="0" y="0"/>
            <a:chExt cx="25118105" cy="152494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8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4384000" cy="85344"/>
            </a:xfrm>
            <a:prstGeom prst="rect">
              <a:avLst/>
            </a:prstGeom>
          </p:spPr>
        </p:pic>
        <p:sp>
          <p:nvSpPr>
            <p:cNvPr id="5" name="AutoShape 5"/>
            <p:cNvSpPr/>
            <p:nvPr/>
          </p:nvSpPr>
          <p:spPr>
            <a:xfrm>
              <a:off x="0" y="85344"/>
              <a:ext cx="25118105" cy="1439600"/>
            </a:xfrm>
            <a:prstGeom prst="rect">
              <a:avLst/>
            </a:prstGeom>
            <a:solidFill>
              <a:srgbClr val="760A12">
                <a:alpha val="82745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775104" y="344178"/>
              <a:ext cx="12019211" cy="534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spc="192">
                  <a:solidFill>
                    <a:srgbClr val="E3E8F0"/>
                  </a:solidFill>
                  <a:latin typeface="Bernier"/>
                </a:rPr>
                <a:t>Onderwerp 1 - De Europese Unie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63984" y="1415393"/>
            <a:ext cx="14160032" cy="3951013"/>
            <a:chOff x="0" y="0"/>
            <a:chExt cx="18880043" cy="5268018"/>
          </a:xfrm>
        </p:grpSpPr>
        <p:pic>
          <p:nvPicPr>
            <p:cNvPr id="8" name="Picture 8">
              <a:hlinkClick r:id="rId4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284321" y="0"/>
              <a:ext cx="2311401" cy="2311401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0" y="2996660"/>
              <a:ext cx="18880043" cy="1241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1"/>
                </a:lnSpc>
              </a:pPr>
              <a:r>
                <a:rPr lang="en-US" sz="6300" spc="126">
                  <a:solidFill>
                    <a:srgbClr val="090F31"/>
                  </a:solidFill>
                  <a:latin typeface="Bernier Bold"/>
                </a:rPr>
                <a:t>ontstaan van de euro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645295"/>
              <a:ext cx="18880043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7456" y="2241550"/>
            <a:ext cx="12340544" cy="82296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028700" y="2695234"/>
            <a:ext cx="10130216" cy="494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99"/>
              </a:lnSpc>
            </a:pPr>
            <a:r>
              <a:rPr lang="en-US" sz="5999" spc="-59">
                <a:solidFill>
                  <a:srgbClr val="14110F"/>
                </a:solidFill>
                <a:latin typeface="Arimo"/>
              </a:rPr>
              <a:t>Briefgeld:</a:t>
            </a: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Watermerk;</a:t>
            </a: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De veiligheidsdraad;</a:t>
            </a: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Hologram;</a:t>
            </a: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Smaragdgroen cijfer;</a:t>
            </a: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Voelbare inkt.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3809009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Hoe ziet de euro eruit?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3648289"/>
            <a:ext cx="15687682" cy="92659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028700" y="2695234"/>
            <a:ext cx="15528750" cy="297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99"/>
              </a:lnSpc>
            </a:pPr>
            <a:r>
              <a:rPr lang="en-US" sz="5999" spc="-59">
                <a:solidFill>
                  <a:srgbClr val="14110F"/>
                </a:solidFill>
                <a:latin typeface="Arimo"/>
              </a:rPr>
              <a:t>M</a:t>
            </a:r>
            <a:r>
              <a:rPr lang="en-US" sz="5999" spc="-59">
                <a:solidFill>
                  <a:srgbClr val="000000"/>
                </a:solidFill>
                <a:latin typeface="Arimo"/>
              </a:rPr>
              <a:t>untgeld:</a:t>
            </a: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Voorop: de waarde van de munt + Europa afgebeeld;</a:t>
            </a: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Achterop: eigen ontwerp van ieder land.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3809009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Hoe ziet de euro eruit?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6360" y="0"/>
            <a:ext cx="18494360" cy="11235424"/>
            <a:chOff x="0" y="0"/>
            <a:chExt cx="24659146" cy="1498056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4659146" cy="1498056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570669" y="4078129"/>
            <a:ext cx="4621105" cy="3604307"/>
            <a:chOff x="0" y="0"/>
            <a:chExt cx="1563189" cy="12192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3189" cy="1219235"/>
            </a:xfrm>
            <a:custGeom>
              <a:avLst/>
              <a:gdLst/>
              <a:ahLst/>
              <a:cxnLst/>
              <a:rect l="l" t="t" r="r" b="b"/>
              <a:pathLst>
                <a:path w="1563189" h="1219235">
                  <a:moveTo>
                    <a:pt x="1438729" y="1219235"/>
                  </a:moveTo>
                  <a:lnTo>
                    <a:pt x="124460" y="1219235"/>
                  </a:lnTo>
                  <a:cubicBezTo>
                    <a:pt x="55880" y="1219235"/>
                    <a:pt x="0" y="1163355"/>
                    <a:pt x="0" y="109477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38729" y="0"/>
                  </a:lnTo>
                  <a:cubicBezTo>
                    <a:pt x="1507309" y="0"/>
                    <a:pt x="1563189" y="55880"/>
                    <a:pt x="1563189" y="124460"/>
                  </a:cubicBezTo>
                  <a:lnTo>
                    <a:pt x="1563189" y="1094775"/>
                  </a:lnTo>
                  <a:cubicBezTo>
                    <a:pt x="1563189" y="1163355"/>
                    <a:pt x="1507309" y="1219235"/>
                    <a:pt x="1438729" y="1219235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030242" y="5396730"/>
            <a:ext cx="3701958" cy="183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80"/>
              </a:lnSpc>
            </a:pPr>
            <a:r>
              <a:rPr lang="en-US" sz="5600" spc="112">
                <a:solidFill>
                  <a:srgbClr val="14110F"/>
                </a:solidFill>
                <a:latin typeface="Bernier Bold"/>
              </a:rPr>
              <a:t>de Europese unie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95878" y="4258682"/>
            <a:ext cx="330248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  <a:spcBef>
                <a:spcPct val="0"/>
              </a:spcBef>
            </a:pPr>
            <a:r>
              <a:rPr lang="en-US" sz="8000" u="none" spc="-80">
                <a:solidFill>
                  <a:srgbClr val="14110F">
                    <a:alpha val="29804"/>
                  </a:srgbClr>
                </a:solidFill>
                <a:latin typeface="Bernier"/>
              </a:rPr>
              <a:t>1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833447" y="4078129"/>
            <a:ext cx="4621105" cy="3604307"/>
            <a:chOff x="0" y="0"/>
            <a:chExt cx="1563189" cy="12192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63189" cy="1219235"/>
            </a:xfrm>
            <a:custGeom>
              <a:avLst/>
              <a:gdLst/>
              <a:ahLst/>
              <a:cxnLst/>
              <a:rect l="l" t="t" r="r" b="b"/>
              <a:pathLst>
                <a:path w="1563189" h="1219235">
                  <a:moveTo>
                    <a:pt x="1438729" y="1219235"/>
                  </a:moveTo>
                  <a:lnTo>
                    <a:pt x="124460" y="1219235"/>
                  </a:lnTo>
                  <a:cubicBezTo>
                    <a:pt x="55880" y="1219235"/>
                    <a:pt x="0" y="1163355"/>
                    <a:pt x="0" y="109477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38729" y="0"/>
                  </a:lnTo>
                  <a:cubicBezTo>
                    <a:pt x="1507309" y="0"/>
                    <a:pt x="1563189" y="55880"/>
                    <a:pt x="1563189" y="124460"/>
                  </a:cubicBezTo>
                  <a:lnTo>
                    <a:pt x="1563189" y="1094775"/>
                  </a:lnTo>
                  <a:cubicBezTo>
                    <a:pt x="1563189" y="1163355"/>
                    <a:pt x="1507309" y="1219235"/>
                    <a:pt x="1438729" y="1219235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2096226" y="4078129"/>
            <a:ext cx="4621105" cy="3604307"/>
            <a:chOff x="0" y="0"/>
            <a:chExt cx="1563189" cy="12192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63189" cy="1219235"/>
            </a:xfrm>
            <a:custGeom>
              <a:avLst/>
              <a:gdLst/>
              <a:ahLst/>
              <a:cxnLst/>
              <a:rect l="l" t="t" r="r" b="b"/>
              <a:pathLst>
                <a:path w="1563189" h="1219235">
                  <a:moveTo>
                    <a:pt x="1438729" y="1219235"/>
                  </a:moveTo>
                  <a:lnTo>
                    <a:pt x="124460" y="1219235"/>
                  </a:lnTo>
                  <a:cubicBezTo>
                    <a:pt x="55880" y="1219235"/>
                    <a:pt x="0" y="1163355"/>
                    <a:pt x="0" y="109477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38729" y="0"/>
                  </a:lnTo>
                  <a:cubicBezTo>
                    <a:pt x="1507309" y="0"/>
                    <a:pt x="1563189" y="55880"/>
                    <a:pt x="1563189" y="124460"/>
                  </a:cubicBezTo>
                  <a:lnTo>
                    <a:pt x="1563189" y="1094775"/>
                  </a:lnTo>
                  <a:cubicBezTo>
                    <a:pt x="1563189" y="1163355"/>
                    <a:pt x="1507309" y="1219235"/>
                    <a:pt x="1438729" y="1219235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8793746" y="4258682"/>
            <a:ext cx="330248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  <a:spcBef>
                <a:spcPct val="0"/>
              </a:spcBef>
            </a:pPr>
            <a:r>
              <a:rPr lang="en-US" sz="8000" u="none" spc="-80">
                <a:solidFill>
                  <a:srgbClr val="14110F">
                    <a:alpha val="29804"/>
                  </a:srgbClr>
                </a:solidFill>
                <a:latin typeface="Bernier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47320" y="4258682"/>
            <a:ext cx="330248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  <a:spcBef>
                <a:spcPct val="0"/>
              </a:spcBef>
            </a:pPr>
            <a:r>
              <a:rPr lang="en-US" sz="8000" u="none" spc="-80">
                <a:solidFill>
                  <a:srgbClr val="14110F">
                    <a:alpha val="29804"/>
                  </a:srgbClr>
                </a:solidFill>
                <a:latin typeface="Bernier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98357" y="5396730"/>
            <a:ext cx="4091285" cy="90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  <a:spcBef>
                <a:spcPct val="0"/>
              </a:spcBef>
            </a:pPr>
            <a:r>
              <a:rPr lang="en-US" sz="5600" spc="-56">
                <a:solidFill>
                  <a:srgbClr val="000000"/>
                </a:solidFill>
                <a:latin typeface="Bernier"/>
              </a:rPr>
              <a:t>jouw eigen geld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55799" y="5396730"/>
            <a:ext cx="3701958" cy="183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80"/>
              </a:lnSpc>
            </a:pPr>
            <a:r>
              <a:rPr lang="en-US" sz="5600" spc="112">
                <a:solidFill>
                  <a:srgbClr val="14110F"/>
                </a:solidFill>
                <a:latin typeface="Bernier Bold"/>
              </a:rPr>
              <a:t>Verkopen maar!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70669" y="1247775"/>
            <a:ext cx="7978952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000"/>
              </a:lnSpc>
            </a:pPr>
            <a:r>
              <a:rPr lang="en-US" sz="12000">
                <a:solidFill>
                  <a:srgbClr val="FFFEF8"/>
                </a:solidFill>
                <a:latin typeface="Horta Bold"/>
              </a:rPr>
              <a:t>INHOUDSOPGAVE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07417" y="2241550"/>
            <a:ext cx="8780583" cy="8045450"/>
            <a:chOff x="0" y="0"/>
            <a:chExt cx="11707444" cy="107272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790222" cy="107272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17222" y="0"/>
              <a:ext cx="5790222" cy="53001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17222" y="5427133"/>
              <a:ext cx="5790222" cy="530013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2714284"/>
            <a:ext cx="8115300" cy="657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00"/>
              </a:lnSpc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We kennen meerdere vreemde munten uit andere landen. Dat noem je vreemde valuta!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  <a:p>
            <a:pPr algn="just">
              <a:lnSpc>
                <a:spcPts val="5200"/>
              </a:lnSpc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We kennen bijvoorbeeld:</a:t>
            </a: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Japanse yen;</a:t>
            </a: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Amerikaanse dollar;</a:t>
            </a: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Britse pond;</a:t>
            </a: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Zwitserse frank;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-4915874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Vreemde valuta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2714284"/>
            <a:ext cx="8115300" cy="526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De prijs die je betaalt om een andere valuta te kopen;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Bijvoorbeeld: je gaat op vakantie naar Amerika en je hebt dollars nodig. Je koopt dollars van je euro’s.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-4915874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wisselkoersen (1)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14357" y="1384114"/>
            <a:ext cx="8373643" cy="837364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67319" y="2241550"/>
            <a:ext cx="8420681" cy="8045450"/>
            <a:chOff x="0" y="0"/>
            <a:chExt cx="11227575" cy="107272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1227575" cy="1072726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2714284"/>
            <a:ext cx="8115300" cy="460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00"/>
              </a:lnSpc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Hoe duur de valuta is, hangt af van vraag en aanbod:</a:t>
            </a: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Is er meer vraag dan aanbod, dan wordt de munt duurder;</a:t>
            </a: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Is er meer aanbod dan vraag, dan wordt de munt goedkoper.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-4915874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wisselkoersen (2)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06846" y="2241550"/>
            <a:ext cx="6681154" cy="8045450"/>
            <a:chOff x="0" y="0"/>
            <a:chExt cx="8908205" cy="107272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390602" cy="107272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17602" y="0"/>
              <a:ext cx="4390602" cy="53001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17602" y="5427133"/>
              <a:ext cx="4390602" cy="530013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2723809"/>
            <a:ext cx="10130216" cy="722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Cryptovaluta is geen echt geld, maar een soort digitaal geld;</a:t>
            </a:r>
          </a:p>
          <a:p>
            <a:pPr algn="just"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Voordeel: hoeft geen bank tussen te komen om de munt om te wisselen voor de andere. Overal dezelfde cryptovaluta;</a:t>
            </a:r>
          </a:p>
          <a:p>
            <a:pPr algn="just"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Voorbeeld van een cryptovaluta is de bitcoin.</a:t>
            </a:r>
          </a:p>
          <a:p>
            <a:pPr algn="just"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 algn="just">
              <a:lnSpc>
                <a:spcPts val="5200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-5305768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cryptovaluta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1470" y="5664450"/>
            <a:ext cx="18870941" cy="490712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9394317"/>
            <a:ext cx="18838579" cy="1143708"/>
            <a:chOff x="0" y="0"/>
            <a:chExt cx="25118105" cy="152494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8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4384000" cy="85344"/>
            </a:xfrm>
            <a:prstGeom prst="rect">
              <a:avLst/>
            </a:prstGeom>
          </p:spPr>
        </p:pic>
        <p:sp>
          <p:nvSpPr>
            <p:cNvPr id="5" name="AutoShape 5"/>
            <p:cNvSpPr/>
            <p:nvPr/>
          </p:nvSpPr>
          <p:spPr>
            <a:xfrm>
              <a:off x="0" y="85344"/>
              <a:ext cx="25118105" cy="1439600"/>
            </a:xfrm>
            <a:prstGeom prst="rect">
              <a:avLst/>
            </a:prstGeom>
            <a:solidFill>
              <a:srgbClr val="760A12">
                <a:alpha val="82745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775104" y="344178"/>
              <a:ext cx="12019211" cy="534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spc="192">
                  <a:solidFill>
                    <a:srgbClr val="E3E8F0"/>
                  </a:solidFill>
                  <a:latin typeface="Bernier"/>
                </a:rPr>
                <a:t>Onderwerp 1 - De Europese Unie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63984" y="1415393"/>
            <a:ext cx="14160032" cy="3951013"/>
            <a:chOff x="0" y="0"/>
            <a:chExt cx="18880043" cy="5268018"/>
          </a:xfrm>
        </p:grpSpPr>
        <p:pic>
          <p:nvPicPr>
            <p:cNvPr id="8" name="Picture 8">
              <a:hlinkClick r:id="rId4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284321" y="0"/>
              <a:ext cx="2311401" cy="2311401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0" y="2996660"/>
              <a:ext cx="18880043" cy="1241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1"/>
                </a:lnSpc>
              </a:pPr>
              <a:r>
                <a:rPr lang="en-US" sz="6300" spc="126">
                  <a:solidFill>
                    <a:srgbClr val="090F31"/>
                  </a:solidFill>
                  <a:latin typeface="Bernier Bold"/>
                </a:rPr>
                <a:t>Bitcoins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645295"/>
              <a:ext cx="18880043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977832" y="2879218"/>
            <a:ext cx="10103244" cy="4405142"/>
            <a:chOff x="0" y="0"/>
            <a:chExt cx="13470992" cy="5873523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3470992" cy="5873523"/>
            </a:xfrm>
            <a:prstGeom prst="rect">
              <a:avLst/>
            </a:prstGeom>
            <a:solidFill>
              <a:srgbClr val="FFFFFF">
                <a:alpha val="87843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634947" y="3128275"/>
            <a:ext cx="8862677" cy="391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644"/>
              </a:lnSpc>
            </a:pPr>
            <a:r>
              <a:rPr lang="en-US" sz="12034" spc="-120">
                <a:solidFill>
                  <a:srgbClr val="000000"/>
                </a:solidFill>
                <a:latin typeface="Bernier"/>
              </a:rPr>
              <a:t>Onderwerp 2</a:t>
            </a:r>
          </a:p>
          <a:p>
            <a:pPr algn="ctr">
              <a:lnSpc>
                <a:spcPts val="15644"/>
              </a:lnSpc>
              <a:spcBef>
                <a:spcPct val="0"/>
              </a:spcBef>
            </a:pPr>
            <a:r>
              <a:rPr lang="en-US" sz="12034" spc="-120">
                <a:solidFill>
                  <a:srgbClr val="000000"/>
                </a:solidFill>
                <a:latin typeface="Bernier"/>
              </a:rPr>
              <a:t>Jouw eigen geld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86716" y="2241550"/>
            <a:ext cx="6201284" cy="8045450"/>
            <a:chOff x="0" y="0"/>
            <a:chExt cx="8268379" cy="107272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268379" cy="168204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1809044"/>
              <a:ext cx="8268379" cy="168204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3618089"/>
              <a:ext cx="8268379" cy="16820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427133"/>
              <a:ext cx="8268379" cy="168204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7236178"/>
              <a:ext cx="8268379" cy="168204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9045222"/>
              <a:ext cx="8268379" cy="1682044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028700" y="2523784"/>
            <a:ext cx="10010249" cy="722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74749" lvl="1" indent="-742950" algn="just">
              <a:lnSpc>
                <a:spcPts val="5199"/>
              </a:lnSpc>
              <a:buFont typeface="+mj-lt"/>
              <a:buAutoNum type="arabicPeriod"/>
            </a:pPr>
            <a:r>
              <a:rPr lang="en-US" sz="3999" spc="-40" dirty="0" err="1">
                <a:solidFill>
                  <a:srgbClr val="14110F"/>
                </a:solidFill>
                <a:latin typeface="Arimo"/>
              </a:rPr>
              <a:t>Zoek</a:t>
            </a:r>
            <a:r>
              <a:rPr lang="en-US" sz="3999" spc="-40" dirty="0">
                <a:solidFill>
                  <a:srgbClr val="14110F"/>
                </a:solidFill>
                <a:latin typeface="Arimo"/>
              </a:rPr>
              <a:t> </a:t>
            </a:r>
            <a:r>
              <a:rPr lang="en-US" sz="3999" spc="-40" dirty="0" err="1">
                <a:solidFill>
                  <a:srgbClr val="14110F"/>
                </a:solidFill>
                <a:latin typeface="Arimo"/>
              </a:rPr>
              <a:t>een</a:t>
            </a:r>
            <a:r>
              <a:rPr lang="en-US" sz="3999" spc="-40" dirty="0">
                <a:solidFill>
                  <a:srgbClr val="14110F"/>
                </a:solidFill>
                <a:latin typeface="Arimo"/>
              </a:rPr>
              <a:t> </a:t>
            </a:r>
            <a:r>
              <a:rPr lang="en-US" sz="3999" spc="-40" dirty="0" err="1">
                <a:solidFill>
                  <a:srgbClr val="14110F"/>
                </a:solidFill>
                <a:latin typeface="Arimo"/>
              </a:rPr>
              <a:t>bijbaantje</a:t>
            </a:r>
            <a:r>
              <a:rPr lang="en-US" sz="3999" spc="-40" dirty="0">
                <a:solidFill>
                  <a:srgbClr val="14110F"/>
                </a:solidFill>
                <a:latin typeface="Arimo"/>
              </a:rPr>
              <a:t>;</a:t>
            </a:r>
          </a:p>
          <a:p>
            <a:pPr algn="just">
              <a:lnSpc>
                <a:spcPts val="5199"/>
              </a:lnSpc>
            </a:pPr>
            <a:endParaRPr lang="en-US" sz="3999" spc="-40" dirty="0">
              <a:solidFill>
                <a:srgbClr val="14110F"/>
              </a:solidFill>
              <a:latin typeface="Arimo"/>
            </a:endParaRPr>
          </a:p>
          <a:p>
            <a:pPr algn="just">
              <a:lnSpc>
                <a:spcPts val="5199"/>
              </a:lnSpc>
            </a:pPr>
            <a:r>
              <a:rPr lang="en-US" sz="3999" spc="-39" dirty="0">
                <a:solidFill>
                  <a:srgbClr val="14110F"/>
                </a:solidFill>
                <a:latin typeface="Arimo"/>
              </a:rPr>
              <a:t>   2.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Onderhandel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 over je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zakgeld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/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kleedgeld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;</a:t>
            </a:r>
          </a:p>
          <a:p>
            <a:pPr algn="just">
              <a:lnSpc>
                <a:spcPts val="5199"/>
              </a:lnSpc>
            </a:pPr>
            <a:endParaRPr lang="en-US" sz="3999" spc="-12" dirty="0">
              <a:solidFill>
                <a:srgbClr val="14110F"/>
              </a:solidFill>
              <a:latin typeface="Arimo"/>
            </a:endParaRPr>
          </a:p>
          <a:p>
            <a:pPr algn="just">
              <a:lnSpc>
                <a:spcPts val="5199"/>
              </a:lnSpc>
            </a:pPr>
            <a:r>
              <a:rPr lang="en-US" sz="3999" spc="-39" dirty="0">
                <a:solidFill>
                  <a:srgbClr val="14110F"/>
                </a:solidFill>
                <a:latin typeface="Arimo"/>
              </a:rPr>
              <a:t>   3. 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Doe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betaalde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klusjes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voor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iemand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;</a:t>
            </a:r>
          </a:p>
          <a:p>
            <a:pPr algn="just">
              <a:lnSpc>
                <a:spcPts val="5199"/>
              </a:lnSpc>
            </a:pPr>
            <a:r>
              <a:rPr lang="en-US" sz="3999" spc="-39" dirty="0">
                <a:solidFill>
                  <a:srgbClr val="14110F"/>
                </a:solidFill>
                <a:latin typeface="Arimo"/>
              </a:rPr>
              <a:t> </a:t>
            </a:r>
          </a:p>
          <a:p>
            <a:pPr algn="just">
              <a:lnSpc>
                <a:spcPts val="5199"/>
              </a:lnSpc>
            </a:pPr>
            <a:r>
              <a:rPr lang="en-US" sz="3999" spc="-39" dirty="0">
                <a:solidFill>
                  <a:srgbClr val="14110F"/>
                </a:solidFill>
                <a:latin typeface="Arimo"/>
              </a:rPr>
              <a:t>   4.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Verkoop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goede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oude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spullen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;</a:t>
            </a:r>
          </a:p>
          <a:p>
            <a:pPr algn="just">
              <a:lnSpc>
                <a:spcPts val="5199"/>
              </a:lnSpc>
            </a:pPr>
            <a:endParaRPr lang="en-US" sz="3999" spc="-12" dirty="0">
              <a:solidFill>
                <a:srgbClr val="14110F"/>
              </a:solidFill>
              <a:latin typeface="Arimo"/>
            </a:endParaRPr>
          </a:p>
          <a:p>
            <a:pPr algn="just">
              <a:lnSpc>
                <a:spcPts val="5199"/>
              </a:lnSpc>
            </a:pPr>
            <a:r>
              <a:rPr lang="en-US" sz="3999" spc="-39" dirty="0">
                <a:solidFill>
                  <a:srgbClr val="14110F"/>
                </a:solidFill>
                <a:latin typeface="Arimo"/>
              </a:rPr>
              <a:t>   5.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Probeer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 minder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uit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 te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geven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: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besparen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;</a:t>
            </a:r>
          </a:p>
          <a:p>
            <a:pPr algn="just">
              <a:lnSpc>
                <a:spcPts val="5199"/>
              </a:lnSpc>
            </a:pPr>
            <a:endParaRPr lang="en-US" sz="3999" spc="-12" dirty="0">
              <a:solidFill>
                <a:srgbClr val="14110F"/>
              </a:solidFill>
              <a:latin typeface="Arimo"/>
            </a:endParaRPr>
          </a:p>
          <a:p>
            <a:pPr algn="just">
              <a:lnSpc>
                <a:spcPts val="5200"/>
              </a:lnSpc>
            </a:pPr>
            <a:r>
              <a:rPr lang="en-US" sz="4000" spc="-39" dirty="0">
                <a:solidFill>
                  <a:srgbClr val="14110F"/>
                </a:solidFill>
                <a:latin typeface="Arimo"/>
              </a:rPr>
              <a:t>   6. </a:t>
            </a:r>
            <a:r>
              <a:rPr lang="en-US" sz="4000" spc="-12" dirty="0" err="1">
                <a:solidFill>
                  <a:srgbClr val="14110F"/>
                </a:solidFill>
                <a:latin typeface="Arimo"/>
              </a:rPr>
              <a:t>Vraag</a:t>
            </a:r>
            <a:r>
              <a:rPr lang="en-US" sz="4000" spc="-12" dirty="0">
                <a:solidFill>
                  <a:srgbClr val="14110F"/>
                </a:solidFill>
                <a:latin typeface="Arimo"/>
              </a:rPr>
              <a:t> </a:t>
            </a:r>
            <a:r>
              <a:rPr lang="en-US" sz="4000" spc="-12" dirty="0" err="1">
                <a:solidFill>
                  <a:srgbClr val="14110F"/>
                </a:solidFill>
                <a:latin typeface="Arimo"/>
              </a:rPr>
              <a:t>belastinggeld</a:t>
            </a:r>
            <a:r>
              <a:rPr lang="en-US" sz="4000" spc="-12" dirty="0">
                <a:solidFill>
                  <a:srgbClr val="14110F"/>
                </a:solidFill>
                <a:latin typeface="Arimo"/>
              </a:rPr>
              <a:t> </a:t>
            </a:r>
            <a:r>
              <a:rPr lang="en-US" sz="4000" spc="-12" dirty="0" err="1">
                <a:solidFill>
                  <a:srgbClr val="14110F"/>
                </a:solidFill>
                <a:latin typeface="Arimo"/>
              </a:rPr>
              <a:t>terug</a:t>
            </a:r>
            <a:r>
              <a:rPr lang="en-US" sz="4000" spc="-12" dirty="0">
                <a:solidFill>
                  <a:srgbClr val="14110F"/>
                </a:solidFill>
                <a:latin typeface="Arimo"/>
              </a:rPr>
              <a:t>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-2936412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Hoe kun jij geld verdienen?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2961934"/>
            <a:ext cx="10010249" cy="656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74749" lvl="1" indent="-742950" algn="just">
              <a:lnSpc>
                <a:spcPts val="5199"/>
              </a:lnSpc>
              <a:buFont typeface="+mj-lt"/>
              <a:buAutoNum type="arabicPeriod"/>
            </a:pPr>
            <a:r>
              <a:rPr lang="en-US" sz="3999" spc="-40" dirty="0">
                <a:solidFill>
                  <a:srgbClr val="14110F"/>
                </a:solidFill>
                <a:latin typeface="Arimo"/>
              </a:rPr>
              <a:t>Baan </a:t>
            </a:r>
            <a:r>
              <a:rPr lang="en-US" sz="3999" spc="-40" dirty="0" err="1">
                <a:solidFill>
                  <a:srgbClr val="14110F"/>
                </a:solidFill>
                <a:latin typeface="Arimo"/>
              </a:rPr>
              <a:t>voor</a:t>
            </a:r>
            <a:r>
              <a:rPr lang="en-US" sz="3999" spc="-40" dirty="0">
                <a:solidFill>
                  <a:srgbClr val="14110F"/>
                </a:solidFill>
                <a:latin typeface="Arimo"/>
              </a:rPr>
              <a:t> </a:t>
            </a:r>
            <a:r>
              <a:rPr lang="en-US" sz="3999" spc="-40" dirty="0" err="1">
                <a:solidFill>
                  <a:srgbClr val="14110F"/>
                </a:solidFill>
                <a:latin typeface="Arimo"/>
              </a:rPr>
              <a:t>een</a:t>
            </a:r>
            <a:r>
              <a:rPr lang="en-US" sz="3999" spc="-40" dirty="0">
                <a:solidFill>
                  <a:srgbClr val="14110F"/>
                </a:solidFill>
                <a:latin typeface="Arimo"/>
              </a:rPr>
              <a:t> baas (in </a:t>
            </a:r>
            <a:r>
              <a:rPr lang="en-US" sz="3999" spc="-40" dirty="0" err="1">
                <a:solidFill>
                  <a:srgbClr val="14110F"/>
                </a:solidFill>
                <a:latin typeface="Arimo"/>
              </a:rPr>
              <a:t>loondienst</a:t>
            </a:r>
            <a:r>
              <a:rPr lang="en-US" sz="3999" spc="-40" dirty="0">
                <a:solidFill>
                  <a:srgbClr val="14110F"/>
                </a:solidFill>
                <a:latin typeface="Arimo"/>
              </a:rPr>
              <a:t>);</a:t>
            </a:r>
          </a:p>
          <a:p>
            <a:pPr algn="just">
              <a:lnSpc>
                <a:spcPts val="5199"/>
              </a:lnSpc>
            </a:pPr>
            <a:endParaRPr lang="en-US" sz="3999" spc="-40" dirty="0">
              <a:solidFill>
                <a:srgbClr val="14110F"/>
              </a:solidFill>
              <a:latin typeface="Arimo"/>
            </a:endParaRPr>
          </a:p>
          <a:p>
            <a:pPr algn="just">
              <a:lnSpc>
                <a:spcPts val="5199"/>
              </a:lnSpc>
            </a:pPr>
            <a:r>
              <a:rPr lang="en-US" sz="3999" spc="-39" dirty="0">
                <a:solidFill>
                  <a:srgbClr val="14110F"/>
                </a:solidFill>
                <a:latin typeface="Arimo"/>
              </a:rPr>
              <a:t>   2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. Eigen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bedrijf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;</a:t>
            </a:r>
          </a:p>
          <a:p>
            <a:pPr algn="just">
              <a:lnSpc>
                <a:spcPts val="5199"/>
              </a:lnSpc>
            </a:pPr>
            <a:endParaRPr lang="en-US" sz="3999" spc="-12" dirty="0">
              <a:solidFill>
                <a:srgbClr val="14110F"/>
              </a:solidFill>
              <a:latin typeface="Arimo"/>
            </a:endParaRPr>
          </a:p>
          <a:p>
            <a:pPr algn="just">
              <a:lnSpc>
                <a:spcPts val="5199"/>
              </a:lnSpc>
            </a:pPr>
            <a:r>
              <a:rPr lang="en-US" sz="3999" spc="-39" dirty="0">
                <a:solidFill>
                  <a:srgbClr val="14110F"/>
                </a:solidFill>
                <a:latin typeface="Arimo"/>
              </a:rPr>
              <a:t>  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3. Door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eigendom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: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rente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 op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spaarrekening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          </a:t>
            </a:r>
            <a:r>
              <a:rPr lang="en-US" sz="3999" spc="-12" dirty="0">
                <a:solidFill>
                  <a:srgbClr val="FFFEF8"/>
                </a:solidFill>
                <a:latin typeface="Arimo"/>
              </a:rPr>
              <a:t>o 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of het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verhuur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 van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een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stuk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grond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 of    </a:t>
            </a:r>
            <a:r>
              <a:rPr lang="en-US" sz="3999" spc="-12" dirty="0" err="1">
                <a:solidFill>
                  <a:srgbClr val="FFFEF8"/>
                </a:solidFill>
                <a:latin typeface="Arimo"/>
              </a:rPr>
              <a:t>hh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gebouw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;</a:t>
            </a:r>
          </a:p>
          <a:p>
            <a:pPr algn="just">
              <a:lnSpc>
                <a:spcPts val="5199"/>
              </a:lnSpc>
            </a:pPr>
            <a:endParaRPr lang="en-US" sz="3999" spc="-12" dirty="0">
              <a:solidFill>
                <a:srgbClr val="14110F"/>
              </a:solidFill>
              <a:latin typeface="Arimo"/>
            </a:endParaRPr>
          </a:p>
          <a:p>
            <a:pPr algn="just">
              <a:lnSpc>
                <a:spcPts val="5199"/>
              </a:lnSpc>
            </a:pPr>
            <a:r>
              <a:rPr lang="en-US" sz="3999" spc="-39" dirty="0">
                <a:solidFill>
                  <a:srgbClr val="14110F"/>
                </a:solidFill>
                <a:latin typeface="Arimo"/>
              </a:rPr>
              <a:t>   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4. </a:t>
            </a:r>
            <a:r>
              <a:rPr lang="en-US" sz="3999" spc="-12" dirty="0" err="1">
                <a:solidFill>
                  <a:srgbClr val="14110F"/>
                </a:solidFill>
                <a:latin typeface="Arimo"/>
              </a:rPr>
              <a:t>Uitkeringen</a:t>
            </a:r>
            <a:r>
              <a:rPr lang="en-US" sz="3999" spc="-12" dirty="0">
                <a:solidFill>
                  <a:srgbClr val="14110F"/>
                </a:solidFill>
                <a:latin typeface="Arimo"/>
              </a:rPr>
              <a:t>.</a:t>
            </a:r>
          </a:p>
          <a:p>
            <a:pPr algn="just">
              <a:lnSpc>
                <a:spcPts val="5200"/>
              </a:lnSpc>
            </a:pPr>
            <a:endParaRPr lang="en-US" sz="3999" spc="-12" dirty="0">
              <a:solidFill>
                <a:srgbClr val="14110F"/>
              </a:solidFill>
              <a:latin typeface="Arimo"/>
            </a:endParaRP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469103" y="7164153"/>
            <a:ext cx="3618466" cy="3618451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660599" y="960420"/>
            <a:ext cx="4098293" cy="409827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-1856705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Hoe verdienen jouw ouders geld?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611979" y="3009559"/>
            <a:ext cx="3048620" cy="3048608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4210680" y="5359472"/>
            <a:ext cx="4077320" cy="4077304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1470" y="5664450"/>
            <a:ext cx="18870941" cy="490712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9394317"/>
            <a:ext cx="18838579" cy="1143708"/>
            <a:chOff x="0" y="0"/>
            <a:chExt cx="25118105" cy="152494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8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4384000" cy="85344"/>
            </a:xfrm>
            <a:prstGeom prst="rect">
              <a:avLst/>
            </a:prstGeom>
          </p:spPr>
        </p:pic>
        <p:sp>
          <p:nvSpPr>
            <p:cNvPr id="5" name="AutoShape 5"/>
            <p:cNvSpPr/>
            <p:nvPr/>
          </p:nvSpPr>
          <p:spPr>
            <a:xfrm>
              <a:off x="0" y="85344"/>
              <a:ext cx="25118105" cy="1439600"/>
            </a:xfrm>
            <a:prstGeom prst="rect">
              <a:avLst/>
            </a:prstGeom>
            <a:solidFill>
              <a:srgbClr val="760A12">
                <a:alpha val="82745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775104" y="344178"/>
              <a:ext cx="12019211" cy="534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spc="192">
                  <a:solidFill>
                    <a:srgbClr val="E3E8F0"/>
                  </a:solidFill>
                  <a:latin typeface="Bernier"/>
                </a:rPr>
                <a:t>Onderwerp 2 - Jouw eigen geld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63984" y="1415393"/>
            <a:ext cx="14160032" cy="3951013"/>
            <a:chOff x="0" y="0"/>
            <a:chExt cx="18880043" cy="5268018"/>
          </a:xfrm>
        </p:grpSpPr>
        <p:pic>
          <p:nvPicPr>
            <p:cNvPr id="8" name="Picture 8">
              <a:hlinkClick r:id="rId4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284321" y="0"/>
              <a:ext cx="2311401" cy="2311401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0" y="2996660"/>
              <a:ext cx="18880043" cy="1241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1"/>
                </a:lnSpc>
              </a:pPr>
              <a:r>
                <a:rPr lang="en-US" sz="6300" spc="126">
                  <a:solidFill>
                    <a:srgbClr val="090F31"/>
                  </a:solidFill>
                  <a:latin typeface="Bernier Bold"/>
                </a:rPr>
                <a:t>nibud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645295"/>
              <a:ext cx="18880043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908395"/>
            <a:ext cx="18288000" cy="4378605"/>
            <a:chOff x="0" y="0"/>
            <a:chExt cx="24384000" cy="583814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4384000" cy="583814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0"/>
            <a:ext cx="3044844" cy="10087811"/>
            <a:chOff x="0" y="0"/>
            <a:chExt cx="4059791" cy="1345041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4059791" cy="13450415"/>
            </a:xfrm>
            <a:prstGeom prst="rect">
              <a:avLst/>
            </a:prstGeom>
            <a:solidFill>
              <a:srgbClr val="760A1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sp>
        <p:nvSpPr>
          <p:cNvPr id="8" name="TextBox 8"/>
          <p:cNvSpPr txBox="1"/>
          <p:nvPr/>
        </p:nvSpPr>
        <p:spPr>
          <a:xfrm rot="-5400000">
            <a:off x="-7197297" y="4056222"/>
            <a:ext cx="17259300" cy="178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0"/>
              </a:lnSpc>
              <a:spcBef>
                <a:spcPct val="0"/>
              </a:spcBef>
            </a:pPr>
            <a:r>
              <a:rPr lang="en-US" sz="11000" spc="-110">
                <a:solidFill>
                  <a:srgbClr val="FFFFFF"/>
                </a:solidFill>
                <a:latin typeface="Bernier"/>
              </a:rPr>
              <a:t>cash of pin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47934" y="664289"/>
            <a:ext cx="13909190" cy="4596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99"/>
              </a:lnSpc>
            </a:pPr>
            <a:r>
              <a:rPr lang="en-US" sz="3999" spc="-40">
                <a:solidFill>
                  <a:srgbClr val="14110F"/>
                </a:solidFill>
                <a:latin typeface="Arimo Bold"/>
              </a:rPr>
              <a:t>Cash:</a:t>
            </a: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Muntgeld /briefgeld</a:t>
            </a:r>
          </a:p>
          <a:p>
            <a:pPr algn="just"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 algn="just">
              <a:lnSpc>
                <a:spcPts val="5199"/>
              </a:lnSpc>
            </a:pPr>
            <a:r>
              <a:rPr lang="en-US" sz="3999" spc="-39">
                <a:solidFill>
                  <a:srgbClr val="14110F"/>
                </a:solidFill>
                <a:latin typeface="Arimo Bold"/>
              </a:rPr>
              <a:t>Pin:</a:t>
            </a: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Geld op je bankrekening/mobiel internet bankieren. </a:t>
            </a: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39">
                <a:solidFill>
                  <a:srgbClr val="14110F"/>
                </a:solidFill>
                <a:latin typeface="Arimo"/>
              </a:rPr>
              <a:t>IBAN-nummer: jouw persoonlijke nummer van je bankaccount.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977832" y="2879218"/>
            <a:ext cx="10085995" cy="4405142"/>
            <a:chOff x="0" y="0"/>
            <a:chExt cx="13447993" cy="5873523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3447993" cy="5873523"/>
            </a:xfrm>
            <a:prstGeom prst="rect">
              <a:avLst/>
            </a:prstGeom>
            <a:solidFill>
              <a:srgbClr val="FFFFFF">
                <a:alpha val="87843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934200" y="3162300"/>
            <a:ext cx="10690064" cy="335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535"/>
              </a:lnSpc>
            </a:pPr>
            <a:r>
              <a:rPr lang="en-US" sz="8800" dirty="0">
                <a:solidFill>
                  <a:srgbClr val="010101"/>
                </a:solidFill>
                <a:latin typeface="Horta Bold"/>
              </a:rPr>
              <a:t>ONDERWERP 1</a:t>
            </a:r>
          </a:p>
          <a:p>
            <a:pPr algn="r">
              <a:lnSpc>
                <a:spcPts val="13535"/>
              </a:lnSpc>
            </a:pPr>
            <a:r>
              <a:rPr lang="en-US" sz="8800" dirty="0">
                <a:solidFill>
                  <a:srgbClr val="010101"/>
                </a:solidFill>
                <a:latin typeface="Horta Bold"/>
              </a:rPr>
              <a:t>DE EUROPESE UNIE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2961934"/>
            <a:ext cx="10010249" cy="591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999" spc="-40">
                <a:solidFill>
                  <a:srgbClr val="14110F"/>
                </a:solidFill>
                <a:latin typeface="Arimo"/>
              </a:rPr>
              <a:t>Inkomsten: </a:t>
            </a:r>
          </a:p>
          <a:p>
            <a:pPr marL="1727199" lvl="2" indent="-575733" algn="just">
              <a:lnSpc>
                <a:spcPts val="5199"/>
              </a:lnSpc>
              <a:buFont typeface="Arial"/>
              <a:buChar char="⚬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Alles wat je in een periode (dag/week/maand/jaar) verdient;</a:t>
            </a:r>
          </a:p>
          <a:p>
            <a:pPr algn="just"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Uitgaven:</a:t>
            </a:r>
          </a:p>
          <a:p>
            <a:pPr marL="1727199" lvl="2" indent="-575733" algn="just">
              <a:lnSpc>
                <a:spcPts val="5199"/>
              </a:lnSpc>
              <a:buFont typeface="Arial"/>
              <a:buChar char="⚬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Alles wat je in een periode (dag/week/maand/jaar) uitgeeft. </a:t>
            </a:r>
          </a:p>
          <a:p>
            <a:pPr algn="just"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 algn="just">
              <a:lnSpc>
                <a:spcPts val="5200"/>
              </a:lnSpc>
            </a:pPr>
            <a:r>
              <a:rPr lang="en-US" sz="4000" spc="-39">
                <a:solidFill>
                  <a:srgbClr val="14110F"/>
                </a:solidFill>
                <a:latin typeface="Arimo"/>
              </a:rPr>
              <a:t>De inkomsten/uitgaven zet je in je </a:t>
            </a:r>
            <a:r>
              <a:rPr lang="en-US" sz="4000" spc="-39">
                <a:solidFill>
                  <a:srgbClr val="14110F"/>
                </a:solidFill>
                <a:latin typeface="Arimo Bold Italics"/>
              </a:rPr>
              <a:t>kasboek.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309116" y="1362441"/>
            <a:ext cx="5430888" cy="3922006"/>
            <a:chOff x="0" y="0"/>
            <a:chExt cx="12661900" cy="9144000"/>
          </a:xfrm>
        </p:grpSpPr>
        <p:sp>
          <p:nvSpPr>
            <p:cNvPr id="8" name="Freeform 8"/>
            <p:cNvSpPr/>
            <p:nvPr/>
          </p:nvSpPr>
          <p:spPr>
            <a:xfrm>
              <a:off x="195580" y="182880"/>
              <a:ext cx="12298680" cy="8796020"/>
            </a:xfrm>
            <a:custGeom>
              <a:avLst/>
              <a:gdLst/>
              <a:ahLst/>
              <a:cxnLst/>
              <a:rect l="l" t="t" r="r" b="b"/>
              <a:pathLst>
                <a:path w="12298680" h="8796020">
                  <a:moveTo>
                    <a:pt x="11729720" y="8796020"/>
                  </a:moveTo>
                  <a:lnTo>
                    <a:pt x="568960" y="8796020"/>
                  </a:lnTo>
                  <a:cubicBezTo>
                    <a:pt x="255270" y="8796020"/>
                    <a:pt x="0" y="8540750"/>
                    <a:pt x="0" y="8227060"/>
                  </a:cubicBezTo>
                  <a:lnTo>
                    <a:pt x="0" y="568960"/>
                  </a:lnTo>
                  <a:cubicBezTo>
                    <a:pt x="0" y="255270"/>
                    <a:pt x="255270" y="0"/>
                    <a:pt x="568960" y="0"/>
                  </a:cubicBezTo>
                  <a:lnTo>
                    <a:pt x="11729720" y="0"/>
                  </a:lnTo>
                  <a:cubicBezTo>
                    <a:pt x="12043410" y="0"/>
                    <a:pt x="12298680" y="255270"/>
                    <a:pt x="12298680" y="568960"/>
                  </a:cubicBezTo>
                  <a:lnTo>
                    <a:pt x="12298680" y="8225790"/>
                  </a:lnTo>
                  <a:cubicBezTo>
                    <a:pt x="12298680" y="8540750"/>
                    <a:pt x="12043410" y="8796020"/>
                    <a:pt x="11729720" y="8796020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2661900" cy="9144000"/>
            </a:xfrm>
            <a:custGeom>
              <a:avLst/>
              <a:gdLst/>
              <a:ahLst/>
              <a:cxnLst/>
              <a:rect l="l" t="t" r="r" b="b"/>
              <a:pathLst>
                <a:path w="12661900" h="9144000">
                  <a:moveTo>
                    <a:pt x="12661900" y="9144000"/>
                  </a:moveTo>
                  <a:lnTo>
                    <a:pt x="0" y="9144000"/>
                  </a:lnTo>
                  <a:lnTo>
                    <a:pt x="0" y="0"/>
                  </a:lnTo>
                  <a:lnTo>
                    <a:pt x="12661900" y="0"/>
                  </a:lnTo>
                  <a:lnTo>
                    <a:pt x="12661900" y="914400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5" r="-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-3814439" y="4572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inkomsten / uitgaven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309116" y="5598331"/>
            <a:ext cx="5430888" cy="3922006"/>
            <a:chOff x="0" y="0"/>
            <a:chExt cx="12661900" cy="9144000"/>
          </a:xfrm>
        </p:grpSpPr>
        <p:sp>
          <p:nvSpPr>
            <p:cNvPr id="12" name="Freeform 12"/>
            <p:cNvSpPr/>
            <p:nvPr/>
          </p:nvSpPr>
          <p:spPr>
            <a:xfrm>
              <a:off x="195580" y="182880"/>
              <a:ext cx="12298680" cy="8796020"/>
            </a:xfrm>
            <a:custGeom>
              <a:avLst/>
              <a:gdLst/>
              <a:ahLst/>
              <a:cxnLst/>
              <a:rect l="l" t="t" r="r" b="b"/>
              <a:pathLst>
                <a:path w="12298680" h="8796020">
                  <a:moveTo>
                    <a:pt x="11729720" y="8796020"/>
                  </a:moveTo>
                  <a:lnTo>
                    <a:pt x="568960" y="8796020"/>
                  </a:lnTo>
                  <a:cubicBezTo>
                    <a:pt x="255270" y="8796020"/>
                    <a:pt x="0" y="8540750"/>
                    <a:pt x="0" y="8227060"/>
                  </a:cubicBezTo>
                  <a:lnTo>
                    <a:pt x="0" y="568960"/>
                  </a:lnTo>
                  <a:cubicBezTo>
                    <a:pt x="0" y="255270"/>
                    <a:pt x="255270" y="0"/>
                    <a:pt x="568960" y="0"/>
                  </a:cubicBezTo>
                  <a:lnTo>
                    <a:pt x="11729720" y="0"/>
                  </a:lnTo>
                  <a:cubicBezTo>
                    <a:pt x="12043410" y="0"/>
                    <a:pt x="12298680" y="255270"/>
                    <a:pt x="12298680" y="568960"/>
                  </a:cubicBezTo>
                  <a:lnTo>
                    <a:pt x="12298680" y="8225790"/>
                  </a:lnTo>
                  <a:cubicBezTo>
                    <a:pt x="12298680" y="8540750"/>
                    <a:pt x="12043410" y="8796020"/>
                    <a:pt x="11729720" y="8796020"/>
                  </a:cubicBez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2661900" cy="9144000"/>
            </a:xfrm>
            <a:custGeom>
              <a:avLst/>
              <a:gdLst/>
              <a:ahLst/>
              <a:cxnLst/>
              <a:rect l="l" t="t" r="r" b="b"/>
              <a:pathLst>
                <a:path w="12661900" h="9144000">
                  <a:moveTo>
                    <a:pt x="12661900" y="9144000"/>
                  </a:moveTo>
                  <a:lnTo>
                    <a:pt x="0" y="9144000"/>
                  </a:lnTo>
                  <a:lnTo>
                    <a:pt x="0" y="0"/>
                  </a:lnTo>
                  <a:lnTo>
                    <a:pt x="12661900" y="0"/>
                  </a:lnTo>
                  <a:lnTo>
                    <a:pt x="12661900" y="914400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5" r="-5"/>
              </a:stretch>
            </a:blipFill>
          </p:spPr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37735" y="0"/>
            <a:ext cx="9950265" cy="10287000"/>
            <a:chOff x="0" y="0"/>
            <a:chExt cx="1326702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26702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2961934"/>
            <a:ext cx="10010249" cy="459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99"/>
              </a:lnSpc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Wat gaan we leren in Excel?</a:t>
            </a: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Cel;</a:t>
            </a: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Rijen en kolommen;</a:t>
            </a: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Ordenen;</a:t>
            </a: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Grootsom;</a:t>
            </a: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Sommen uitrekenen.</a:t>
            </a:r>
          </a:p>
          <a:p>
            <a:pPr algn="just">
              <a:lnSpc>
                <a:spcPts val="5200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-4536529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kasboek in excel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1129" y="3259949"/>
            <a:ext cx="14345742" cy="535872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-6426016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cellen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10380">
            <a:off x="14353222" y="451562"/>
            <a:ext cx="290607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0099" y="2936494"/>
            <a:ext cx="13727802" cy="532483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-4176627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Rijen en kolommen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-6126097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ordenen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3553" y="2603090"/>
            <a:ext cx="4299027" cy="70648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2614" y="2561137"/>
            <a:ext cx="3300589" cy="71487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81680" y="4078107"/>
            <a:ext cx="4377620" cy="337076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9268" y="2241550"/>
            <a:ext cx="9110735" cy="800160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-6126097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Grootsom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318130" y="3745921"/>
            <a:ext cx="370846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83428" y="348540"/>
            <a:ext cx="8395400" cy="3651960"/>
            <a:chOff x="0" y="0"/>
            <a:chExt cx="11193866" cy="478305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1193866" cy="4783059"/>
            </a:xfrm>
            <a:prstGeom prst="rect">
              <a:avLst/>
            </a:prstGeom>
            <a:solidFill>
              <a:srgbClr val="FFFFFF">
                <a:alpha val="87843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65805" y="491211"/>
            <a:ext cx="8013023" cy="333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442"/>
              </a:lnSpc>
            </a:pPr>
            <a:r>
              <a:rPr lang="en-US" sz="10340" spc="-103" dirty="0" err="1">
                <a:solidFill>
                  <a:srgbClr val="000000"/>
                </a:solidFill>
                <a:latin typeface="Bernier"/>
              </a:rPr>
              <a:t>Onderwerp</a:t>
            </a:r>
            <a:r>
              <a:rPr lang="en-US" sz="10340" spc="-103" dirty="0">
                <a:solidFill>
                  <a:srgbClr val="000000"/>
                </a:solidFill>
                <a:latin typeface="Bernier"/>
              </a:rPr>
              <a:t> 3</a:t>
            </a:r>
            <a:br>
              <a:rPr lang="en-US" sz="10340" spc="-103" dirty="0">
                <a:solidFill>
                  <a:srgbClr val="000000"/>
                </a:solidFill>
                <a:latin typeface="Bernier"/>
              </a:rPr>
            </a:br>
            <a:r>
              <a:rPr lang="en-US" sz="10340" spc="-103" dirty="0">
                <a:solidFill>
                  <a:srgbClr val="000000"/>
                </a:solidFill>
                <a:latin typeface="Bernier"/>
              </a:rPr>
              <a:t>VERKOPEN MAAR!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03548" y="4002705"/>
            <a:ext cx="8602909" cy="573706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-4476545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Ondernemen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61934"/>
            <a:ext cx="14417543" cy="459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99"/>
              </a:lnSpc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Wanneer je een bedrijf of onderneming start ga je </a:t>
            </a:r>
            <a:r>
              <a:rPr lang="en-US" sz="3999" spc="-39">
                <a:solidFill>
                  <a:srgbClr val="14110F"/>
                </a:solidFill>
                <a:latin typeface="Arimo Bold"/>
              </a:rPr>
              <a:t>ondernemen</a:t>
            </a:r>
            <a:r>
              <a:rPr lang="en-US" sz="3999" spc="-39">
                <a:solidFill>
                  <a:srgbClr val="14110F"/>
                </a:solidFill>
                <a:latin typeface="Arimo"/>
              </a:rPr>
              <a:t>.</a:t>
            </a:r>
          </a:p>
          <a:p>
            <a:pPr algn="just"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 algn="just">
              <a:lnSpc>
                <a:spcPts val="5199"/>
              </a:lnSpc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Bijvoorbeeld:</a:t>
            </a: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Kledingwinkel</a:t>
            </a: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Broodjeszaak</a:t>
            </a: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Yoga studio</a:t>
            </a:r>
          </a:p>
          <a:p>
            <a:pPr algn="just">
              <a:lnSpc>
                <a:spcPts val="5200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19659" y="5664450"/>
            <a:ext cx="20275984" cy="65214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9394317"/>
            <a:ext cx="18838579" cy="1143708"/>
            <a:chOff x="0" y="0"/>
            <a:chExt cx="25118105" cy="152494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8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4384000" cy="85344"/>
            </a:xfrm>
            <a:prstGeom prst="rect">
              <a:avLst/>
            </a:prstGeom>
          </p:spPr>
        </p:pic>
        <p:sp>
          <p:nvSpPr>
            <p:cNvPr id="5" name="AutoShape 5"/>
            <p:cNvSpPr/>
            <p:nvPr/>
          </p:nvSpPr>
          <p:spPr>
            <a:xfrm>
              <a:off x="0" y="85344"/>
              <a:ext cx="25118105" cy="1439600"/>
            </a:xfrm>
            <a:prstGeom prst="rect">
              <a:avLst/>
            </a:prstGeom>
            <a:solidFill>
              <a:srgbClr val="760A12">
                <a:alpha val="82745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775104" y="344178"/>
              <a:ext cx="12019211" cy="534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spc="192">
                  <a:solidFill>
                    <a:srgbClr val="E3E8F0"/>
                  </a:solidFill>
                  <a:latin typeface="Bernier"/>
                </a:rPr>
                <a:t>Onderwerp 3 - Verkopen maar!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63984" y="1415393"/>
            <a:ext cx="14160032" cy="3951013"/>
            <a:chOff x="0" y="0"/>
            <a:chExt cx="18880043" cy="5268018"/>
          </a:xfrm>
        </p:grpSpPr>
        <p:pic>
          <p:nvPicPr>
            <p:cNvPr id="8" name="Picture 8">
              <a:hlinkClick r:id="rId4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284321" y="0"/>
              <a:ext cx="2311401" cy="2311401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0" y="2996660"/>
              <a:ext cx="18880043" cy="1241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1"/>
                </a:lnSpc>
              </a:pPr>
              <a:r>
                <a:rPr lang="en-US" sz="6300" spc="126">
                  <a:solidFill>
                    <a:srgbClr val="090F31"/>
                  </a:solidFill>
                  <a:latin typeface="Bernier Bold"/>
                </a:rPr>
                <a:t>Duurzaam ondernemen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645295"/>
              <a:ext cx="18880043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652167" y="3009559"/>
            <a:ext cx="5007080" cy="545325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47157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Duurzaam Ondernemen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606045"/>
            <a:ext cx="10267605" cy="8278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-36">
                <a:solidFill>
                  <a:srgbClr val="14110F"/>
                </a:solidFill>
                <a:latin typeface="Arimo"/>
              </a:rPr>
              <a:t>Door rekening te houden met de 3 P's:</a:t>
            </a:r>
          </a:p>
          <a:p>
            <a:pPr>
              <a:lnSpc>
                <a:spcPts val="4680"/>
              </a:lnSpc>
            </a:pPr>
            <a:endParaRPr lang="en-US" sz="3600" spc="-36">
              <a:solidFill>
                <a:srgbClr val="14110F"/>
              </a:solidFill>
              <a:latin typeface="Arimo"/>
            </a:endParaRPr>
          </a:p>
          <a:p>
            <a:pPr marL="777242" lvl="1" indent="-388621">
              <a:lnSpc>
                <a:spcPts val="4680"/>
              </a:lnSpc>
              <a:buFont typeface="Arial"/>
              <a:buChar char="•"/>
            </a:pPr>
            <a:r>
              <a:rPr lang="en-US" sz="3600" spc="-36">
                <a:solidFill>
                  <a:srgbClr val="14110F"/>
                </a:solidFill>
                <a:latin typeface="Arimo Bold"/>
              </a:rPr>
              <a:t>People</a:t>
            </a:r>
            <a:r>
              <a:rPr lang="en-US" sz="3600" spc="-36">
                <a:solidFill>
                  <a:srgbClr val="14110F"/>
                </a:solidFill>
                <a:latin typeface="Arimo"/>
              </a:rPr>
              <a:t>: Mensen, zoals hoe je omgaat met je personeel.</a:t>
            </a:r>
          </a:p>
          <a:p>
            <a:pPr>
              <a:lnSpc>
                <a:spcPts val="4680"/>
              </a:lnSpc>
            </a:pPr>
            <a:endParaRPr lang="en-US" sz="3600" spc="-36">
              <a:solidFill>
                <a:srgbClr val="14110F"/>
              </a:solidFill>
              <a:latin typeface="Arimo"/>
            </a:endParaRPr>
          </a:p>
          <a:p>
            <a:pPr marL="777242" lvl="1" indent="-388621">
              <a:lnSpc>
                <a:spcPts val="4680"/>
              </a:lnSpc>
              <a:buFont typeface="Arial"/>
              <a:buChar char="•"/>
            </a:pPr>
            <a:r>
              <a:rPr lang="en-US" sz="3600" spc="-36">
                <a:solidFill>
                  <a:srgbClr val="14110F"/>
                </a:solidFill>
                <a:latin typeface="Arimo Bold"/>
              </a:rPr>
              <a:t>Planet</a:t>
            </a:r>
            <a:r>
              <a:rPr lang="en-US" sz="3600" spc="-36">
                <a:solidFill>
                  <a:srgbClr val="14110F"/>
                </a:solidFill>
                <a:latin typeface="Arimo"/>
              </a:rPr>
              <a:t>: Het milieu, zoals de grondstoffen die je gebruikt voor een product.</a:t>
            </a:r>
          </a:p>
          <a:p>
            <a:pPr>
              <a:lnSpc>
                <a:spcPts val="4680"/>
              </a:lnSpc>
            </a:pPr>
            <a:endParaRPr lang="en-US" sz="3600" spc="-36">
              <a:solidFill>
                <a:srgbClr val="14110F"/>
              </a:solidFill>
              <a:latin typeface="Arimo"/>
            </a:endParaRPr>
          </a:p>
          <a:p>
            <a:pPr marL="777242" lvl="1" indent="-388621">
              <a:lnSpc>
                <a:spcPts val="4680"/>
              </a:lnSpc>
              <a:buFont typeface="Arial"/>
              <a:buChar char="•"/>
            </a:pPr>
            <a:r>
              <a:rPr lang="en-US" sz="3600" spc="-36">
                <a:solidFill>
                  <a:srgbClr val="14110F"/>
                </a:solidFill>
                <a:latin typeface="Arimo Bold"/>
              </a:rPr>
              <a:t>Prosperity</a:t>
            </a:r>
            <a:r>
              <a:rPr lang="en-US" sz="3600" spc="-36">
                <a:solidFill>
                  <a:srgbClr val="14110F"/>
                </a:solidFill>
                <a:latin typeface="Arimo"/>
              </a:rPr>
              <a:t>: Maatschappelijke meerwaarde. Door niet alleen te focussen op economische winst maar door te kijken wat ook echt iets bijdraagt aan de maatschappij.</a:t>
            </a:r>
          </a:p>
          <a:p>
            <a:pPr>
              <a:lnSpc>
                <a:spcPts val="4680"/>
              </a:lnSpc>
            </a:pPr>
            <a:endParaRPr lang="en-US" sz="3600" spc="-36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4680"/>
              </a:lnSpc>
            </a:pPr>
            <a:endParaRPr lang="en-US" sz="3600" spc="-36">
              <a:solidFill>
                <a:srgbClr val="14110F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4943" y="-132786"/>
            <a:ext cx="10913448" cy="1041978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4544436" cy="10087811"/>
            <a:chOff x="0" y="0"/>
            <a:chExt cx="6059248" cy="13450415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59248" cy="13450415"/>
            </a:xfrm>
            <a:prstGeom prst="rect">
              <a:avLst/>
            </a:prstGeom>
            <a:solidFill>
              <a:srgbClr val="760A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sp>
        <p:nvSpPr>
          <p:cNvPr id="7" name="TextBox 7"/>
          <p:cNvSpPr txBox="1"/>
          <p:nvPr/>
        </p:nvSpPr>
        <p:spPr>
          <a:xfrm rot="-5400000">
            <a:off x="-6370209" y="3229135"/>
            <a:ext cx="17259300" cy="343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00"/>
              </a:lnSpc>
            </a:pPr>
            <a:r>
              <a:rPr lang="en-US" sz="10000" spc="-99">
                <a:solidFill>
                  <a:srgbClr val="FFFFFF"/>
                </a:solidFill>
                <a:latin typeface="Bernier"/>
              </a:rPr>
              <a:t>lidstaten van de</a:t>
            </a:r>
          </a:p>
          <a:p>
            <a:pPr algn="ctr">
              <a:lnSpc>
                <a:spcPts val="14300"/>
              </a:lnSpc>
              <a:spcBef>
                <a:spcPct val="0"/>
              </a:spcBef>
            </a:pPr>
            <a:r>
              <a:rPr lang="en-US" sz="11000" spc="-110">
                <a:solidFill>
                  <a:srgbClr val="FFFFFF"/>
                </a:solidFill>
                <a:latin typeface="Bernier"/>
              </a:rPr>
              <a:t> europese unie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147" y="4038743"/>
            <a:ext cx="9877910" cy="423515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47157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Online verkopen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40057" y="3246111"/>
            <a:ext cx="8860503" cy="1059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Marktplaats &amp; Ebay</a:t>
            </a: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Online markt</a:t>
            </a: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Iedereen kan iets verkopen</a:t>
            </a: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Duurzaam</a:t>
            </a: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Oppassen voor oplichting</a:t>
            </a: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200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4887" y="2906568"/>
            <a:ext cx="4456403" cy="52855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47157" y="419100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Hoe Online verkopen?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7157" y="2858943"/>
            <a:ext cx="8860503" cy="926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endParaRPr/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Marktplaats</a:t>
            </a: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Foto's</a:t>
            </a: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Productbeschrijving</a:t>
            </a: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Bedrag</a:t>
            </a: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200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943" y="0"/>
            <a:ext cx="18417886" cy="2246832"/>
            <a:chOff x="0" y="0"/>
            <a:chExt cx="24557182" cy="2995776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557182" cy="2995776"/>
            </a:xfrm>
            <a:prstGeom prst="rect">
              <a:avLst/>
            </a:prstGeom>
            <a:solidFill>
              <a:srgbClr val="760A1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14350" y="421741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Bloempot #1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0452" y="2858943"/>
            <a:ext cx="8860503" cy="1192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endParaRPr/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Prachtige bloempot</a:t>
            </a: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Staat goed in de vensterbank</a:t>
            </a: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Nog zo goed als nieuw</a:t>
            </a: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20 cm breed, 20 cm hoog, 20 cm diep</a:t>
            </a: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Nieuwprijs: 30€</a:t>
            </a: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Je mag hem ophalen voor 10€</a:t>
            </a: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200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7090" y="2246832"/>
            <a:ext cx="3459832" cy="784097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1534" y="0"/>
            <a:ext cx="18439534" cy="2273876"/>
            <a:chOff x="0" y="0"/>
            <a:chExt cx="24586045" cy="303183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586045" cy="3031834"/>
            </a:xfrm>
            <a:prstGeom prst="rect">
              <a:avLst/>
            </a:prstGeom>
            <a:solidFill>
              <a:srgbClr val="760A1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14350" y="435263"/>
            <a:ext cx="17259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BLOEMPOT #2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4350" y="2880591"/>
            <a:ext cx="8860503" cy="9919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endParaRPr/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Versleten blomnpot</a:t>
            </a: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Wordt niet meer gebruikt</a:t>
            </a: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Staat niet zo mooi bij mijn andere plantenpotten</a:t>
            </a: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14110F"/>
                </a:solidFill>
                <a:latin typeface="Arimo"/>
              </a:rPr>
              <a:t>10 €</a:t>
            </a: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  <a:p>
            <a:pPr>
              <a:lnSpc>
                <a:spcPts val="5200"/>
              </a:lnSpc>
            </a:pPr>
            <a:endParaRPr lang="en-US" sz="3999" spc="-39">
              <a:solidFill>
                <a:srgbClr val="14110F"/>
              </a:solidFill>
              <a:latin typeface="Arimo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1530" y="2273876"/>
            <a:ext cx="5860451" cy="781393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7E8D47-CE15-491A-B6C6-53650074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Onlinemedia 3" title="Arm en Rijk, wereld, inleiding">
            <a:hlinkClick r:id="" action="ppaction://media"/>
            <a:extLst>
              <a:ext uri="{FF2B5EF4-FFF2-40B4-BE49-F238E27FC236}">
                <a16:creationId xmlns:a16="http://schemas.microsoft.com/office/drawing/2014/main" id="{0749A359-C2F9-4C05-95B1-D3F131A1B0B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1725" y="130459"/>
            <a:ext cx="17824551" cy="1002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4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077" name="Group 72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4565" y="953573"/>
            <a:ext cx="16713312" cy="3723204"/>
            <a:chOff x="409710" y="635715"/>
            <a:chExt cx="11142208" cy="2482136"/>
          </a:xfrm>
        </p:grpSpPr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03D299F-F2B2-4A5B-B9AD-751D4B691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920" y="1139708"/>
            <a:ext cx="15459780" cy="1988345"/>
          </a:xfrm>
        </p:spPr>
        <p:txBody>
          <a:bodyPr>
            <a:normAutofit/>
          </a:bodyPr>
          <a:lstStyle/>
          <a:p>
            <a:r>
              <a:rPr lang="nl-NL" sz="6000">
                <a:solidFill>
                  <a:srgbClr val="FFFFFF"/>
                </a:solidFill>
              </a:rPr>
              <a:t>Wat is arm en wat is rijk?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BA7D54-BF17-465A-ACD4-7A37B1FAB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357" y="3741676"/>
            <a:ext cx="6080318" cy="5344739"/>
          </a:xfrm>
        </p:spPr>
        <p:txBody>
          <a:bodyPr>
            <a:normAutofit/>
          </a:bodyPr>
          <a:lstStyle/>
          <a:p>
            <a:r>
              <a:rPr lang="nl-NL" sz="3000" dirty="0"/>
              <a:t>Je kijkt daarvoor naar de </a:t>
            </a:r>
            <a:r>
              <a:rPr lang="nl-NL" sz="3000" b="1" i="1" dirty="0"/>
              <a:t>welvaart</a:t>
            </a:r>
            <a:r>
              <a:rPr lang="nl-NL" sz="3000" dirty="0"/>
              <a:t>: de rijkdom van een land op basis van wat er verdiend wordt.</a:t>
            </a:r>
          </a:p>
          <a:p>
            <a:endParaRPr lang="nl-NL" sz="3000" dirty="0"/>
          </a:p>
          <a:p>
            <a:r>
              <a:rPr lang="nl-NL" sz="3000" dirty="0"/>
              <a:t>Hoe bereken je dat?:</a:t>
            </a:r>
          </a:p>
          <a:p>
            <a:pPr lvl="1"/>
            <a:r>
              <a:rPr lang="nl-NL" sz="3000" dirty="0"/>
              <a:t>het bedrag dat een land per jaar verdiend wordt : aantal inwoners.</a:t>
            </a:r>
          </a:p>
          <a:p>
            <a:pPr lvl="1"/>
            <a:endParaRPr lang="nl-NL" sz="3000" dirty="0"/>
          </a:p>
          <a:p>
            <a:r>
              <a:rPr lang="nl-NL" sz="3000" dirty="0"/>
              <a:t>Dit noem je het </a:t>
            </a:r>
            <a:r>
              <a:rPr lang="nl-NL" sz="3000" b="1" i="1" dirty="0"/>
              <a:t>BNP/hoofd</a:t>
            </a:r>
            <a:r>
              <a:rPr lang="nl-NL" sz="3000" dirty="0"/>
              <a:t>.</a:t>
            </a:r>
          </a:p>
        </p:txBody>
      </p:sp>
      <p:pic>
        <p:nvPicPr>
          <p:cNvPr id="3074" name="Picture 2" descr="3/4 vmbo 1 Arm en Rijk § ppt download">
            <a:extLst>
              <a:ext uri="{FF2B5EF4-FFF2-40B4-BE49-F238E27FC236}">
                <a16:creationId xmlns:a16="http://schemas.microsoft.com/office/drawing/2014/main" id="{DE8F23A8-C354-4512-884E-3BD7C2832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13724" y="3531134"/>
            <a:ext cx="8616977" cy="627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676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098" name="Picture 2" descr="Armoede: één op tien wereldburgers leeft van minder dan 1,64 euro ...">
            <a:extLst>
              <a:ext uri="{FF2B5EF4-FFF2-40B4-BE49-F238E27FC236}">
                <a16:creationId xmlns:a16="http://schemas.microsoft.com/office/drawing/2014/main" id="{C85F27D7-CA20-4E68-9F1A-1053D2689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5507" y="-1"/>
            <a:ext cx="17382494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8129847" cy="10287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3D355D-9A0E-4A08-81B4-C0A111F68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974" y="1082708"/>
            <a:ext cx="5812029" cy="3221280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Armoede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"/>
            <a:ext cx="910458" cy="48509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83080" y="109729"/>
            <a:ext cx="1768449" cy="349445"/>
            <a:chOff x="1188720" y="73152"/>
            <a:chExt cx="1178966" cy="232963"/>
          </a:xfrm>
        </p:grpSpPr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850977"/>
            <a:ext cx="910458" cy="54360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9E2A57-B4B3-42F6-9B4B-ADD76DCA1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974" y="5069969"/>
            <a:ext cx="5812028" cy="4779539"/>
          </a:xfrm>
        </p:spPr>
        <p:txBody>
          <a:bodyPr anchor="ctr">
            <a:normAutofit/>
          </a:bodyPr>
          <a:lstStyle/>
          <a:p>
            <a:r>
              <a:rPr lang="nl-NL" sz="2700" dirty="0">
                <a:solidFill>
                  <a:schemeClr val="bg1"/>
                </a:solidFill>
              </a:rPr>
              <a:t>Je spreekt van armoede als een mens minder dan $1,25 per dag verdient. Dit noem je de </a:t>
            </a:r>
            <a:r>
              <a:rPr lang="nl-NL" sz="2700" b="1" i="1" dirty="0">
                <a:solidFill>
                  <a:schemeClr val="bg1"/>
                </a:solidFill>
              </a:rPr>
              <a:t>armoedegrens</a:t>
            </a:r>
            <a:r>
              <a:rPr lang="nl-NL" sz="27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53696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85" name="Rectangle 136">
            <a:extLst>
              <a:ext uri="{FF2B5EF4-FFF2-40B4-BE49-F238E27FC236}">
                <a16:creationId xmlns:a16="http://schemas.microsoft.com/office/drawing/2014/main" id="{DA0761AF-8E1F-4C80-9F9A-52E58FFD7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86" name="Freeform: Shape 138">
            <a:extLst>
              <a:ext uri="{FF2B5EF4-FFF2-40B4-BE49-F238E27FC236}">
                <a16:creationId xmlns:a16="http://schemas.microsoft.com/office/drawing/2014/main" id="{5828FA75-1A7F-41C1-B014-C968E07BB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-2"/>
            <a:ext cx="1139427" cy="10287000"/>
          </a:xfrm>
          <a:custGeom>
            <a:avLst/>
            <a:gdLst>
              <a:gd name="connsiteX0" fmla="*/ 2273 w 759618"/>
              <a:gd name="connsiteY0" fmla="*/ 0 h 6858000"/>
              <a:gd name="connsiteX1" fmla="*/ 759617 w 759618"/>
              <a:gd name="connsiteY1" fmla="*/ 0 h 6858000"/>
              <a:gd name="connsiteX2" fmla="*/ 759617 w 759618"/>
              <a:gd name="connsiteY2" fmla="*/ 1613807 h 6858000"/>
              <a:gd name="connsiteX3" fmla="*/ 759618 w 759618"/>
              <a:gd name="connsiteY3" fmla="*/ 1613808 h 6858000"/>
              <a:gd name="connsiteX4" fmla="*/ 759618 w 759618"/>
              <a:gd name="connsiteY4" fmla="*/ 6858000 h 6858000"/>
              <a:gd name="connsiteX5" fmla="*/ 0 w 759618"/>
              <a:gd name="connsiteY5" fmla="*/ 6391227 h 6858000"/>
              <a:gd name="connsiteX6" fmla="*/ 0 w 759618"/>
              <a:gd name="connsiteY6" fmla="*/ 1147035 h 6858000"/>
              <a:gd name="connsiteX7" fmla="*/ 2273 w 759618"/>
              <a:gd name="connsiteY7" fmla="*/ 11484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618" h="6858000">
                <a:moveTo>
                  <a:pt x="2273" y="0"/>
                </a:moveTo>
                <a:lnTo>
                  <a:pt x="759617" y="0"/>
                </a:lnTo>
                <a:lnTo>
                  <a:pt x="759617" y="1613807"/>
                </a:lnTo>
                <a:lnTo>
                  <a:pt x="759618" y="1613808"/>
                </a:lnTo>
                <a:lnTo>
                  <a:pt x="759618" y="6858000"/>
                </a:lnTo>
                <a:lnTo>
                  <a:pt x="0" y="6391227"/>
                </a:lnTo>
                <a:lnTo>
                  <a:pt x="0" y="1147035"/>
                </a:lnTo>
                <a:lnTo>
                  <a:pt x="2273" y="114843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87" name="Freeform 7">
            <a:extLst>
              <a:ext uri="{FF2B5EF4-FFF2-40B4-BE49-F238E27FC236}">
                <a16:creationId xmlns:a16="http://schemas.microsoft.com/office/drawing/2014/main" id="{5E9FC466-D850-4611-9EB8-C0E36A127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131947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124" name="Picture 4" descr="Kan Water Extreme Armoede Stoppen in Ontwikkelingslanden? - KRNWTR">
            <a:extLst>
              <a:ext uri="{FF2B5EF4-FFF2-40B4-BE49-F238E27FC236}">
                <a16:creationId xmlns:a16="http://schemas.microsoft.com/office/drawing/2014/main" id="{503553CC-0A5E-4D92-AED4-A9D0657C2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" y="15"/>
            <a:ext cx="6951993" cy="460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oed onderwijs voor kinderen in Congo">
            <a:extLst>
              <a:ext uri="{FF2B5EF4-FFF2-40B4-BE49-F238E27FC236}">
                <a16:creationId xmlns:a16="http://schemas.microsoft.com/office/drawing/2014/main" id="{E0BAA627-ECE0-465B-96A8-DA435E6DE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" y="4608578"/>
            <a:ext cx="6953982" cy="4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88" name="Straight Connector 142">
            <a:extLst>
              <a:ext uri="{FF2B5EF4-FFF2-40B4-BE49-F238E27FC236}">
                <a16:creationId xmlns:a16="http://schemas.microsoft.com/office/drawing/2014/main" id="{7EFA052A-5366-46B7-A1E3-A8633C968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08576"/>
            <a:ext cx="6940296" cy="0"/>
          </a:xfrm>
          <a:prstGeom prst="line">
            <a:avLst/>
          </a:prstGeom>
          <a:ln w="12700">
            <a:solidFill>
              <a:srgbClr val="FE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8">
            <a:extLst>
              <a:ext uri="{FF2B5EF4-FFF2-40B4-BE49-F238E27FC236}">
                <a16:creationId xmlns:a16="http://schemas.microsoft.com/office/drawing/2014/main" id="{5DF4073D-003B-4CD7-B8D0-D9702A12A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3" y="2"/>
            <a:ext cx="10930755" cy="10286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D80BD5-9A41-438A-950D-370ADB1A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262" y="965198"/>
            <a:ext cx="8761155" cy="2540357"/>
          </a:xfrm>
        </p:spPr>
        <p:txBody>
          <a:bodyPr>
            <a:normAutofit/>
          </a:bodyPr>
          <a:lstStyle/>
          <a:p>
            <a:r>
              <a:rPr lang="nl-NL" sz="6000">
                <a:solidFill>
                  <a:srgbClr val="FFFFFF"/>
                </a:solidFill>
              </a:rPr>
              <a:t>Arm maar toch rijk…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8DF06-9AD1-4803-9785-36EE91BE8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9260" y="3652901"/>
            <a:ext cx="8761155" cy="4620689"/>
          </a:xfrm>
        </p:spPr>
        <p:txBody>
          <a:bodyPr anchor="t">
            <a:normAutofit/>
          </a:bodyPr>
          <a:lstStyle/>
          <a:p>
            <a:r>
              <a:rPr lang="nl-NL" sz="2550" dirty="0">
                <a:solidFill>
                  <a:srgbClr val="FEFFFF"/>
                </a:solidFill>
              </a:rPr>
              <a:t>Een laag inkomen zegt niet alles… </a:t>
            </a:r>
          </a:p>
          <a:p>
            <a:pPr marL="0" indent="0">
              <a:buNone/>
            </a:pPr>
            <a:endParaRPr lang="nl-NL" sz="2550" dirty="0">
              <a:solidFill>
                <a:srgbClr val="FEFFFF"/>
              </a:solidFill>
            </a:endParaRPr>
          </a:p>
          <a:p>
            <a:r>
              <a:rPr lang="nl-NL" sz="2550" dirty="0">
                <a:solidFill>
                  <a:srgbClr val="FEFFFF"/>
                </a:solidFill>
              </a:rPr>
              <a:t>Welzijn is belangrijker!</a:t>
            </a:r>
          </a:p>
          <a:p>
            <a:pPr marL="1885950" lvl="2" indent="-514350">
              <a:buFont typeface="+mj-lt"/>
              <a:buAutoNum type="arabicPeriod"/>
            </a:pPr>
            <a:r>
              <a:rPr lang="nl-NL" sz="2550" dirty="0">
                <a:solidFill>
                  <a:srgbClr val="FEFFFF"/>
                </a:solidFill>
              </a:rPr>
              <a:t>Gezondheid: hoe oud worden mensen gemiddeld, hoeveel artsen zijn er per 1.000 inwoners?;</a:t>
            </a:r>
          </a:p>
          <a:p>
            <a:pPr marL="1885950" lvl="2" indent="-514350">
              <a:buFont typeface="+mj-lt"/>
              <a:buAutoNum type="arabicPeriod"/>
            </a:pPr>
            <a:r>
              <a:rPr lang="nl-NL" sz="2550" dirty="0">
                <a:solidFill>
                  <a:srgbClr val="FEFFFF"/>
                </a:solidFill>
              </a:rPr>
              <a:t>Onderwijs: hoeveel mensen kunnen lezen en schrijven?;</a:t>
            </a:r>
          </a:p>
          <a:p>
            <a:pPr marL="1885950" lvl="2" indent="-514350">
              <a:buFont typeface="+mj-lt"/>
              <a:buAutoNum type="arabicPeriod"/>
            </a:pPr>
            <a:r>
              <a:rPr lang="nl-NL" sz="2550" dirty="0">
                <a:solidFill>
                  <a:srgbClr val="FEFFFF"/>
                </a:solidFill>
              </a:rPr>
              <a:t>Koopkracht: hoeveel geld heb je om eten te kopen en wat kun je van dat geld kopen?</a:t>
            </a:r>
          </a:p>
          <a:p>
            <a:pPr marL="1885950" lvl="2" indent="-514350">
              <a:buFont typeface="+mj-lt"/>
              <a:buAutoNum type="arabicPeriod"/>
            </a:pPr>
            <a:endParaRPr lang="nl-NL" sz="2550" dirty="0">
              <a:solidFill>
                <a:srgbClr val="FEFFFF"/>
              </a:solidFill>
            </a:endParaRPr>
          </a:p>
          <a:p>
            <a:pPr lvl="2"/>
            <a:endParaRPr lang="nl-NL" sz="255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523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F0174D-F1D3-42A1-910C-3F8E97C60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422AC1-EABA-4DF7-946E-3CF7F167A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 descr="Ontwikkeling Rusland | Toepassingsopdracht AK">
            <a:extLst>
              <a:ext uri="{FF2B5EF4-FFF2-40B4-BE49-F238E27FC236}">
                <a16:creationId xmlns:a16="http://schemas.microsoft.com/office/drawing/2014/main" id="{DDA8A7EA-05DE-44D9-B198-02F4BD05E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73" y="217885"/>
            <a:ext cx="17239655" cy="98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651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15B0F7-F73D-45AB-AB8B-943B3F862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20" y="5629274"/>
            <a:ext cx="4936331" cy="3679031"/>
          </a:xfrm>
        </p:spPr>
        <p:txBody>
          <a:bodyPr anchor="ctr">
            <a:normAutofit/>
          </a:bodyPr>
          <a:lstStyle/>
          <a:p>
            <a:r>
              <a:rPr lang="nl-NL" sz="5400"/>
              <a:t>Lieke uit Nederland</a:t>
            </a:r>
          </a:p>
        </p:txBody>
      </p:sp>
      <p:pic>
        <p:nvPicPr>
          <p:cNvPr id="1026" name="Picture 2" descr="Nederlandse Jeanine (23) is de diepst duikende vrouw | NOS">
            <a:extLst>
              <a:ext uri="{FF2B5EF4-FFF2-40B4-BE49-F238E27FC236}">
                <a16:creationId xmlns:a16="http://schemas.microsoft.com/office/drawing/2014/main" id="{2BE5883F-CF93-4ED4-8ABC-A28087F27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" y="16"/>
            <a:ext cx="18287970" cy="556590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4A1A56-3EC0-4096-81E0-C251126AE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974" y="5629276"/>
            <a:ext cx="11228120" cy="3679031"/>
          </a:xfrm>
        </p:spPr>
        <p:txBody>
          <a:bodyPr anchor="ctr">
            <a:normAutofit/>
          </a:bodyPr>
          <a:lstStyle/>
          <a:p>
            <a:r>
              <a:rPr lang="nl-NL" sz="2700" dirty="0"/>
              <a:t>Lieke komt uit Nederland. Ze is 25 jaar oud en verdient per maand €1.000. In Nederland kost het leven haar €100 per dag.</a:t>
            </a:r>
          </a:p>
        </p:txBody>
      </p:sp>
    </p:spTree>
    <p:extLst>
      <p:ext uri="{BB962C8B-B14F-4D97-AF65-F5344CB8AC3E}">
        <p14:creationId xmlns:p14="http://schemas.microsoft.com/office/powerpoint/2010/main" val="2102447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419100"/>
            <a:ext cx="913135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Wat is de Europese Unie?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771434"/>
            <a:ext cx="13069418" cy="592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De Europese Unie (EU) is een vereniging van samenwerkende landen in Europa;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De EU is zelf geen land, maar heeft wel kenmerken van een land (eigen munt, vlag en volkslied);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  <a:p>
            <a:pPr marL="863600" lvl="1" indent="-431800" algn="just">
              <a:lnSpc>
                <a:spcPts val="5200"/>
              </a:lnSpc>
              <a:buFont typeface="Arial"/>
              <a:buChar char="•"/>
            </a:pPr>
            <a:r>
              <a:rPr lang="en-US" sz="4000" spc="-40">
                <a:solidFill>
                  <a:srgbClr val="14110F"/>
                </a:solidFill>
                <a:latin typeface="Arimo"/>
              </a:rPr>
              <a:t>De EU bestaat uit 27 landen, maar was niet altijd zo groot…</a:t>
            </a:r>
          </a:p>
          <a:p>
            <a:pPr algn="just">
              <a:lnSpc>
                <a:spcPts val="5200"/>
              </a:lnSpc>
            </a:pPr>
            <a:endParaRPr lang="en-US" sz="4000" spc="-40">
              <a:solidFill>
                <a:srgbClr val="14110F"/>
              </a:solidFill>
              <a:latin typeface="Arimo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16903" y="2286207"/>
            <a:ext cx="7833140" cy="781029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0" y="10096500"/>
            <a:ext cx="18288000" cy="2232861"/>
            <a:chOff x="0" y="0"/>
            <a:chExt cx="24384000" cy="2977148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24384000" cy="2977148"/>
            </a:xfrm>
            <a:prstGeom prst="rect">
              <a:avLst/>
            </a:prstGeom>
            <a:solidFill>
              <a:srgbClr val="BF8719"/>
            </a:solidFill>
          </p:spPr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A5E2F-6B67-4744-B4D8-B1353C82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20" y="5629274"/>
            <a:ext cx="4936331" cy="3679031"/>
          </a:xfrm>
        </p:spPr>
        <p:txBody>
          <a:bodyPr anchor="ctr">
            <a:normAutofit/>
          </a:bodyPr>
          <a:lstStyle/>
          <a:p>
            <a:r>
              <a:rPr lang="nl-NL" sz="5400"/>
              <a:t>Ama uit Ghana</a:t>
            </a:r>
          </a:p>
        </p:txBody>
      </p:sp>
      <p:pic>
        <p:nvPicPr>
          <p:cNvPr id="2050" name="Picture 2" descr="In Ghana maakt 94% van de vrouwen en meisjes (seksueel) geweld mee">
            <a:extLst>
              <a:ext uri="{FF2B5EF4-FFF2-40B4-BE49-F238E27FC236}">
                <a16:creationId xmlns:a16="http://schemas.microsoft.com/office/drawing/2014/main" id="{A645779A-1AC7-44C6-9DF3-FF16333CE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" y="16"/>
            <a:ext cx="18287970" cy="556590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CEB2B4-499C-4690-A48A-2EE7F3E92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974" y="5629276"/>
            <a:ext cx="11228120" cy="3679031"/>
          </a:xfrm>
        </p:spPr>
        <p:txBody>
          <a:bodyPr anchor="ctr">
            <a:normAutofit/>
          </a:bodyPr>
          <a:lstStyle/>
          <a:p>
            <a:r>
              <a:rPr lang="nl-NL" sz="2700"/>
              <a:t>Ama komt uit Ghana. Ze is 27 jaar oud en verdient per maand €200. In Ghana kost het leven haar €10 per dag.</a:t>
            </a:r>
          </a:p>
          <a:p>
            <a:endParaRPr lang="nl-NL" sz="2700"/>
          </a:p>
        </p:txBody>
      </p:sp>
    </p:spTree>
    <p:extLst>
      <p:ext uri="{BB962C8B-B14F-4D97-AF65-F5344CB8AC3E}">
        <p14:creationId xmlns:p14="http://schemas.microsoft.com/office/powerpoint/2010/main" val="8878786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0A467-2FFF-430A-B0C5-61E64125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Onlinemedia 6" title="OMG! Hier ga ik ￃﾩcht niet slapen | Steenrijk Straatarm">
            <a:hlinkClick r:id="" action="ppaction://media"/>
            <a:extLst>
              <a:ext uri="{FF2B5EF4-FFF2-40B4-BE49-F238E27FC236}">
                <a16:creationId xmlns:a16="http://schemas.microsoft.com/office/drawing/2014/main" id="{F6313398-2DBF-4372-B729-1432D275D19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0462" y="101624"/>
            <a:ext cx="17927076" cy="1008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6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194" name="Picture 2" descr="Onderzoek: Mac op kantoor maakt je productiever en creatiever">
            <a:extLst>
              <a:ext uri="{FF2B5EF4-FFF2-40B4-BE49-F238E27FC236}">
                <a16:creationId xmlns:a16="http://schemas.microsoft.com/office/drawing/2014/main" id="{9068BF62-B2F7-4891-BC33-1367799FA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5" r="-1" b="4147"/>
          <a:stretch/>
        </p:blipFill>
        <p:spPr bwMode="auto">
          <a:xfrm>
            <a:off x="905507" y="-1"/>
            <a:ext cx="17382494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8129847" cy="10287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DB57FA-0451-4A9C-9F03-10C596078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974" y="1082708"/>
            <a:ext cx="5812029" cy="3221280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Kenmerken rijke landen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"/>
            <a:ext cx="910458" cy="48509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83080" y="109729"/>
            <a:ext cx="1768449" cy="349445"/>
            <a:chOff x="1188720" y="73152"/>
            <a:chExt cx="1178966" cy="232963"/>
          </a:xfrm>
        </p:grpSpPr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850977"/>
            <a:ext cx="910458" cy="54360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202B0C-0C6B-4BCC-8F15-35A71AC44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974" y="5069969"/>
            <a:ext cx="5812028" cy="4779539"/>
          </a:xfrm>
        </p:spPr>
        <p:txBody>
          <a:bodyPr anchor="ctr">
            <a:normAutofit/>
          </a:bodyPr>
          <a:lstStyle/>
          <a:p>
            <a:r>
              <a:rPr lang="nl-NL" sz="2700">
                <a:solidFill>
                  <a:schemeClr val="bg1"/>
                </a:solidFill>
              </a:rPr>
              <a:t>Veel mensen weken in de dienstensector;</a:t>
            </a:r>
          </a:p>
          <a:p>
            <a:r>
              <a:rPr lang="nl-NL" sz="2700">
                <a:solidFill>
                  <a:schemeClr val="bg1"/>
                </a:solidFill>
              </a:rPr>
              <a:t>Veel mensen hebben een vaste baan;</a:t>
            </a:r>
          </a:p>
          <a:p>
            <a:r>
              <a:rPr lang="nl-NL" sz="2700">
                <a:solidFill>
                  <a:schemeClr val="bg1"/>
                </a:solidFill>
              </a:rPr>
              <a:t>Er is sociale gelijkheid;</a:t>
            </a:r>
          </a:p>
          <a:p>
            <a:r>
              <a:rPr lang="nl-NL" sz="2700">
                <a:solidFill>
                  <a:schemeClr val="bg1"/>
                </a:solidFill>
              </a:rPr>
              <a:t>(de meeste) Mensen leven boven de armoedegrens.</a:t>
            </a:r>
          </a:p>
          <a:p>
            <a:pPr marL="0" indent="0">
              <a:buNone/>
            </a:pPr>
            <a:endParaRPr lang="nl-NL" sz="2700">
              <a:solidFill>
                <a:schemeClr val="bg1"/>
              </a:solidFill>
            </a:endParaRPr>
          </a:p>
          <a:p>
            <a:endParaRPr lang="nl-NL" sz="2700">
              <a:solidFill>
                <a:schemeClr val="bg1"/>
              </a:solidFill>
            </a:endParaRPr>
          </a:p>
          <a:p>
            <a:endParaRPr lang="nl-NL" sz="27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837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4" name="Rectangle 123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6" descr="Ongelijkheid en de kloof tussen arm en rijk - Oxfam Novib">
            <a:extLst>
              <a:ext uri="{FF2B5EF4-FFF2-40B4-BE49-F238E27FC236}">
                <a16:creationId xmlns:a16="http://schemas.microsoft.com/office/drawing/2014/main" id="{70C347E6-FCA0-40FA-8D02-C5C99A3E2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5507" y="-1"/>
            <a:ext cx="17382494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Rectangle 125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8129847" cy="10287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33D1E0-FCB3-4970-B7D9-D13FAF7EB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974" y="1082708"/>
            <a:ext cx="5812029" cy="3221280"/>
          </a:xfrm>
        </p:spPr>
        <p:txBody>
          <a:bodyPr>
            <a:normAutofit/>
          </a:bodyPr>
          <a:lstStyle/>
          <a:p>
            <a:r>
              <a:rPr lang="nl-NL" sz="5100">
                <a:solidFill>
                  <a:schemeClr val="bg1"/>
                </a:solidFill>
              </a:rPr>
              <a:t>Kenmerken ontwikkelingslanden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"/>
            <a:ext cx="910458" cy="48509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83080" y="109729"/>
            <a:ext cx="1768449" cy="349445"/>
            <a:chOff x="1188720" y="73152"/>
            <a:chExt cx="1178966" cy="232963"/>
          </a:xfrm>
        </p:grpSpPr>
        <p:sp>
          <p:nvSpPr>
            <p:cNvPr id="129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0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1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2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3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4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5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6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7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8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9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0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1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2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3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4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5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6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7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8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49" name="Rectangle 14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850977"/>
            <a:ext cx="910458" cy="54360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F78783-5943-4FFC-8851-7CEBADE2B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974" y="5069969"/>
            <a:ext cx="5812028" cy="4779539"/>
          </a:xfrm>
        </p:spPr>
        <p:txBody>
          <a:bodyPr anchor="ctr">
            <a:normAutofit/>
          </a:bodyPr>
          <a:lstStyle/>
          <a:p>
            <a:r>
              <a:rPr lang="nl-NL" sz="2700">
                <a:solidFill>
                  <a:schemeClr val="bg1"/>
                </a:solidFill>
              </a:rPr>
              <a:t>Veel mensen werken in de landbouwsector;</a:t>
            </a:r>
          </a:p>
          <a:p>
            <a:r>
              <a:rPr lang="nl-NL" sz="2700">
                <a:solidFill>
                  <a:schemeClr val="bg1"/>
                </a:solidFill>
              </a:rPr>
              <a:t>Weinig mensen hebben een vaste baan (scharreleconomie);</a:t>
            </a:r>
          </a:p>
          <a:p>
            <a:r>
              <a:rPr lang="nl-NL" sz="2700">
                <a:solidFill>
                  <a:schemeClr val="bg1"/>
                </a:solidFill>
              </a:rPr>
              <a:t>Er is sociale ongelijkheid;</a:t>
            </a:r>
          </a:p>
          <a:p>
            <a:r>
              <a:rPr lang="nl-NL" sz="2700">
                <a:solidFill>
                  <a:schemeClr val="bg1"/>
                </a:solidFill>
              </a:rPr>
              <a:t>Veel mensen leven onder de armoedegrens.</a:t>
            </a:r>
          </a:p>
        </p:txBody>
      </p:sp>
    </p:spTree>
    <p:extLst>
      <p:ext uri="{BB962C8B-B14F-4D97-AF65-F5344CB8AC3E}">
        <p14:creationId xmlns:p14="http://schemas.microsoft.com/office/powerpoint/2010/main" val="26252491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C6A5B7-7164-4D82-8DFE-356284BE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87552"/>
            <a:ext cx="5602047" cy="6185916"/>
          </a:xfr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sz="7200"/>
              <a:t>Toch hebben arm en rijk elkaar nodig!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CDB4C-1FD0-4585-A020-27F2D836B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251" y="3075200"/>
            <a:ext cx="349445" cy="201129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5D246F4A-EE8D-4FFF-A21C-202C4438F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5180AFC1-C335-42D8-9689-AC48BB446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FF9AC15C-CDE3-45BB-A2AE-EE0E230F5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35BDF49-0DA5-4D84-9CAF-17F182587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9A563694-96C1-4491-968C-ABC2B33A7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C07B463F-74C8-4F4F-AC01-383416E24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2580532B-17A2-44ED-97F7-237749F43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DB8FEB59-52CF-42B0-8E2B-2937ADFE0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4D262DB1-7CDF-4000-89BF-C998FC8B5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8A5DC86C-E98B-4C88-949E-1FB7A33F0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7356204C-A31B-4E4F-806F-FE560545D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23833741-7ACC-4589-8CCF-C149F26F9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BB0E58F6-C893-4850-B8B5-3BBB1B22D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A17CA43F-9341-492F-AE85-5FC1926F7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997D9B52-713B-4194-A09B-CD2088D27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0D245476-F617-4E5B-9F44-3E2B8CF85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CF3A6471-5289-4A16-923A-975AADC36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3DF8E022-DC4D-4636-A382-EB9545C8F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29E99F3-B006-4247-9DF4-83A7ED50E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B4E4F171-F161-4941-8980-7CF8A5BED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Onlinemedia 3" title="Centrum en periferie - De relatie tussen het westen en ontwikkelingslanden">
            <a:hlinkClick r:id="" action="ppaction://media"/>
            <a:extLst>
              <a:ext uri="{FF2B5EF4-FFF2-40B4-BE49-F238E27FC236}">
                <a16:creationId xmlns:a16="http://schemas.microsoft.com/office/drawing/2014/main" id="{8922F705-97B6-4A9A-993A-A9238044A58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68300" y="1955816"/>
            <a:ext cx="11333988" cy="637536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046708"/>
            <a:ext cx="7937202" cy="22357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752076"/>
            <a:ext cx="8778240" cy="534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134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E4C27B6-DB04-4891-AF97-BA1671B17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362" name="Picture 2" descr="Top 10 Armste Landen ter Wereld (2016) - Alletop10lijstjes">
            <a:extLst>
              <a:ext uri="{FF2B5EF4-FFF2-40B4-BE49-F238E27FC236}">
                <a16:creationId xmlns:a16="http://schemas.microsoft.com/office/drawing/2014/main" id="{BB3F74AD-8924-4734-B332-B9FBF49041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910079" y="-1"/>
            <a:ext cx="17377922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8129847" cy="1028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2498AF-843F-4145-B52E-1DFBEC5DB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027" y="1728217"/>
            <a:ext cx="5930252" cy="4608590"/>
          </a:xfrm>
        </p:spPr>
        <p:txBody>
          <a:bodyPr vert="horz" lIns="137160" tIns="68580" rIns="137160" bIns="68580" rtlCol="0" anchor="b">
            <a:normAutofit/>
          </a:bodyPr>
          <a:lstStyle/>
          <a:p>
            <a:r>
              <a:rPr lang="en-US" sz="6450">
                <a:solidFill>
                  <a:schemeClr val="bg1"/>
                </a:solidFill>
              </a:rPr>
              <a:t>Veel belangrijke grondstoffen komen uit arme landen!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"/>
            <a:ext cx="910458" cy="48509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E0EAE70-C355-42D1-BF00-CA8A17A74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83080" y="109729"/>
            <a:ext cx="1768449" cy="349445"/>
            <a:chOff x="1188720" y="73152"/>
            <a:chExt cx="1178966" cy="232963"/>
          </a:xfrm>
        </p:grpSpPr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E6E58C95-A3F9-4C87-B9A5-32A7A75DD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7B08CDDF-E602-4C1B-A248-A43292EB5D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6298B977-8F47-48C6-8454-11EF9478E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06A6FB8E-FB47-44B7-810F-B88B4CCA0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818DB8DB-4D04-42C0-BE68-842A9F29A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DBCFEA99-52A4-4E8E-B9C9-3D39B0E32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A6C0BB10-7324-4D11-A497-57A85CDB6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D7440F2E-8192-4FDF-AE8F-2833B7F40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B9F7DA6A-1872-4697-A567-20A0115A0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98BC1544-07ED-411D-880C-58CB11491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BA70D948-9946-455F-8155-D274F01DAB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807FCDBA-F7E3-4836-8253-15D212128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D6A9BF83-5C67-44B0-883C-82BCAA192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94BA7F92-7961-489E-83BD-5518EB1E9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56ADE108-5AE8-4ACF-88B9-28A0B125B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75B2D25F-B666-4F19-816A-24456EAF4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A7D581F0-987F-45C5-A849-CC1B41222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F388E533-92C3-428E-B078-81D6E1F2D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C68AEED3-AAB1-48A9-8FC3-C68AE6675B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0A6CA6BC-FFA6-4C34-B200-6F61EE173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850977"/>
            <a:ext cx="910458" cy="54360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76761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2" name="Rectangle 8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8287999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1E3A91-37F6-4431-8A97-ADBC3249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904" y="1728217"/>
            <a:ext cx="5774436" cy="4608590"/>
          </a:xfrm>
        </p:spPr>
        <p:txBody>
          <a:bodyPr vert="horz" lIns="137160" tIns="68580" rIns="137160" bIns="68580" rtlCol="0" anchor="b">
            <a:normAutofit/>
          </a:bodyPr>
          <a:lstStyle/>
          <a:p>
            <a:r>
              <a:rPr lang="en-US" sz="8400"/>
              <a:t>Goud uit Ghana</a:t>
            </a:r>
          </a:p>
        </p:txBody>
      </p:sp>
      <p:sp>
        <p:nvSpPr>
          <p:cNvPr id="12303" name="Rectangle 8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"/>
            <a:ext cx="910458" cy="48509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304" name="Group 84">
            <a:extLst>
              <a:ext uri="{FF2B5EF4-FFF2-40B4-BE49-F238E27FC236}">
                <a16:creationId xmlns:a16="http://schemas.microsoft.com/office/drawing/2014/main" id="{77EFC8B0-BA79-487C-9B2D-244FD28C3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83080" y="109729"/>
            <a:ext cx="1768449" cy="349445"/>
            <a:chOff x="1188720" y="73152"/>
            <a:chExt cx="1178966" cy="232963"/>
          </a:xfrm>
        </p:grpSpPr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625847B9-BDFD-41A5-9C76-ADF63FEB9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543DA088-4A6C-4B70-A1BD-93BF968FB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3D107A1F-AB10-4761-B249-CF61E4A1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322A2ED9-9343-4BF9-8AAD-F7F473ED5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84B1C7D2-9D3A-4D47-94E8-635DB802B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A7971123-E6C6-41F4-A868-CE71A5A79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6C5C7061-527D-498C-BCE8-AE1079A8B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E6E3A9F3-F372-4BEE-BF02-8D7E82F9E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1A530C9A-DA0D-46BD-AB2B-27FB028E7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573DBEE6-BB99-4FC1-8363-A36890BD3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DE52DA8E-7D9E-4DDA-91A9-E6F12A9A9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DF62E2E9-2B64-4003-9B18-08A28718B7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8" name="Rectangle 64">
              <a:extLst>
                <a:ext uri="{FF2B5EF4-FFF2-40B4-BE49-F238E27FC236}">
                  <a16:creationId xmlns:a16="http://schemas.microsoft.com/office/drawing/2014/main" id="{FF289322-6350-4440-8F34-71AD51003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305" name="Rectangle 66">
              <a:extLst>
                <a:ext uri="{FF2B5EF4-FFF2-40B4-BE49-F238E27FC236}">
                  <a16:creationId xmlns:a16="http://schemas.microsoft.com/office/drawing/2014/main" id="{8D6E4005-4648-4351-946E-EAFB8CB8E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0" name="Rectangle 64">
              <a:extLst>
                <a:ext uri="{FF2B5EF4-FFF2-40B4-BE49-F238E27FC236}">
                  <a16:creationId xmlns:a16="http://schemas.microsoft.com/office/drawing/2014/main" id="{BA39DB75-07C4-4922-9B89-33445E05C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1" name="Rectangle 66">
              <a:extLst>
                <a:ext uri="{FF2B5EF4-FFF2-40B4-BE49-F238E27FC236}">
                  <a16:creationId xmlns:a16="http://schemas.microsoft.com/office/drawing/2014/main" id="{6EF4F118-0A5E-4768-ADC2-4AFC817CA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2" name="Rectangle 64">
              <a:extLst>
                <a:ext uri="{FF2B5EF4-FFF2-40B4-BE49-F238E27FC236}">
                  <a16:creationId xmlns:a16="http://schemas.microsoft.com/office/drawing/2014/main" id="{95CF56B3-23B3-42E1-AAA1-4FA75BABA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3" name="Rectangle 66">
              <a:extLst>
                <a:ext uri="{FF2B5EF4-FFF2-40B4-BE49-F238E27FC236}">
                  <a16:creationId xmlns:a16="http://schemas.microsoft.com/office/drawing/2014/main" id="{EF5D08C1-A2F5-48D0-8321-A60CD6F41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4" name="Rectangle 64">
              <a:extLst>
                <a:ext uri="{FF2B5EF4-FFF2-40B4-BE49-F238E27FC236}">
                  <a16:creationId xmlns:a16="http://schemas.microsoft.com/office/drawing/2014/main" id="{6283A081-DA50-4116-B883-74F49D7FD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5" name="Rectangle 66">
              <a:extLst>
                <a:ext uri="{FF2B5EF4-FFF2-40B4-BE49-F238E27FC236}">
                  <a16:creationId xmlns:a16="http://schemas.microsoft.com/office/drawing/2014/main" id="{8EA21E39-BF3E-4674-A0A3-75056D156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2292" name="Picture 4" descr="Ghana afrika kaart - Kaart van afrika tonen van ghana (West-Afrika ...">
            <a:extLst>
              <a:ext uri="{FF2B5EF4-FFF2-40B4-BE49-F238E27FC236}">
                <a16:creationId xmlns:a16="http://schemas.microsoft.com/office/drawing/2014/main" id="{3E409778-093A-48C6-8A05-FA01F083C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8129847" y="15"/>
            <a:ext cx="10158153" cy="485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850976"/>
            <a:ext cx="910458" cy="5436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290" name="Picture 2" descr="Vrees groeit voor veertien vermiste mijnwerkers in Ghana | De Morgen">
            <a:extLst>
              <a:ext uri="{FF2B5EF4-FFF2-40B4-BE49-F238E27FC236}">
                <a16:creationId xmlns:a16="http://schemas.microsoft.com/office/drawing/2014/main" id="{BF5DCE52-9E05-4459-94E6-64A980D0E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8129849" y="4872408"/>
            <a:ext cx="10158153" cy="541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4367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4" name="Rectangle 142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8287999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5B76C1-DE05-4F7C-8BF5-43E7EBE86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904" y="1728217"/>
            <a:ext cx="5774436" cy="4608590"/>
          </a:xfrm>
        </p:spPr>
        <p:txBody>
          <a:bodyPr vert="horz" lIns="137160" tIns="68580" rIns="137160" bIns="68580" rtlCol="0" anchor="b">
            <a:normAutofit/>
          </a:bodyPr>
          <a:lstStyle/>
          <a:p>
            <a:r>
              <a:rPr lang="en-US" sz="8400"/>
              <a:t>Olie uit Nigeria</a:t>
            </a:r>
          </a:p>
        </p:txBody>
      </p:sp>
      <p:sp>
        <p:nvSpPr>
          <p:cNvPr id="13325" name="Rectangle 14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"/>
            <a:ext cx="910458" cy="48509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3326" name="Group 146">
            <a:extLst>
              <a:ext uri="{FF2B5EF4-FFF2-40B4-BE49-F238E27FC236}">
                <a16:creationId xmlns:a16="http://schemas.microsoft.com/office/drawing/2014/main" id="{77EFC8B0-BA79-487C-9B2D-244FD28C3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83080" y="109729"/>
            <a:ext cx="1768449" cy="349445"/>
            <a:chOff x="1188720" y="73152"/>
            <a:chExt cx="1178966" cy="232963"/>
          </a:xfrm>
        </p:grpSpPr>
        <p:sp>
          <p:nvSpPr>
            <p:cNvPr id="13327" name="Rectangle 64">
              <a:extLst>
                <a:ext uri="{FF2B5EF4-FFF2-40B4-BE49-F238E27FC236}">
                  <a16:creationId xmlns:a16="http://schemas.microsoft.com/office/drawing/2014/main" id="{625847B9-BDFD-41A5-9C76-ADF63FEB9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328" name="Rectangle 66">
              <a:extLst>
                <a:ext uri="{FF2B5EF4-FFF2-40B4-BE49-F238E27FC236}">
                  <a16:creationId xmlns:a16="http://schemas.microsoft.com/office/drawing/2014/main" id="{543DA088-4A6C-4B70-A1BD-93BF968FB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329" name="Rectangle 64">
              <a:extLst>
                <a:ext uri="{FF2B5EF4-FFF2-40B4-BE49-F238E27FC236}">
                  <a16:creationId xmlns:a16="http://schemas.microsoft.com/office/drawing/2014/main" id="{3D107A1F-AB10-4761-B249-CF61E4A1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330" name="Rectangle 66">
              <a:extLst>
                <a:ext uri="{FF2B5EF4-FFF2-40B4-BE49-F238E27FC236}">
                  <a16:creationId xmlns:a16="http://schemas.microsoft.com/office/drawing/2014/main" id="{322A2ED9-9343-4BF9-8AAD-F7F473ED5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331" name="Rectangle 64">
              <a:extLst>
                <a:ext uri="{FF2B5EF4-FFF2-40B4-BE49-F238E27FC236}">
                  <a16:creationId xmlns:a16="http://schemas.microsoft.com/office/drawing/2014/main" id="{84B1C7D2-9D3A-4D47-94E8-635DB802B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332" name="Rectangle 66">
              <a:extLst>
                <a:ext uri="{FF2B5EF4-FFF2-40B4-BE49-F238E27FC236}">
                  <a16:creationId xmlns:a16="http://schemas.microsoft.com/office/drawing/2014/main" id="{A7971123-E6C6-41F4-A868-CE71A5A79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333" name="Rectangle 64">
              <a:extLst>
                <a:ext uri="{FF2B5EF4-FFF2-40B4-BE49-F238E27FC236}">
                  <a16:creationId xmlns:a16="http://schemas.microsoft.com/office/drawing/2014/main" id="{6C5C7061-527D-498C-BCE8-AE1079A8B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334" name="Rectangle 66">
              <a:extLst>
                <a:ext uri="{FF2B5EF4-FFF2-40B4-BE49-F238E27FC236}">
                  <a16:creationId xmlns:a16="http://schemas.microsoft.com/office/drawing/2014/main" id="{E6E3A9F3-F372-4BEE-BF02-8D7E82F9E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335" name="Rectangle 64">
              <a:extLst>
                <a:ext uri="{FF2B5EF4-FFF2-40B4-BE49-F238E27FC236}">
                  <a16:creationId xmlns:a16="http://schemas.microsoft.com/office/drawing/2014/main" id="{1A530C9A-DA0D-46BD-AB2B-27FB028E7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336" name="Rectangle 66">
              <a:extLst>
                <a:ext uri="{FF2B5EF4-FFF2-40B4-BE49-F238E27FC236}">
                  <a16:creationId xmlns:a16="http://schemas.microsoft.com/office/drawing/2014/main" id="{573DBEE6-BB99-4FC1-8363-A36890BD3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337" name="Rectangle 64">
              <a:extLst>
                <a:ext uri="{FF2B5EF4-FFF2-40B4-BE49-F238E27FC236}">
                  <a16:creationId xmlns:a16="http://schemas.microsoft.com/office/drawing/2014/main" id="{DE52DA8E-7D9E-4DDA-91A9-E6F12A9A9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338" name="Rectangle 66">
              <a:extLst>
                <a:ext uri="{FF2B5EF4-FFF2-40B4-BE49-F238E27FC236}">
                  <a16:creationId xmlns:a16="http://schemas.microsoft.com/office/drawing/2014/main" id="{DF62E2E9-2B64-4003-9B18-08A28718B7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339" name="Rectangle 64">
              <a:extLst>
                <a:ext uri="{FF2B5EF4-FFF2-40B4-BE49-F238E27FC236}">
                  <a16:creationId xmlns:a16="http://schemas.microsoft.com/office/drawing/2014/main" id="{FF289322-6350-4440-8F34-71AD51003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340" name="Rectangle 66">
              <a:extLst>
                <a:ext uri="{FF2B5EF4-FFF2-40B4-BE49-F238E27FC236}">
                  <a16:creationId xmlns:a16="http://schemas.microsoft.com/office/drawing/2014/main" id="{8D6E4005-4648-4351-946E-EAFB8CB8E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341" name="Rectangle 64">
              <a:extLst>
                <a:ext uri="{FF2B5EF4-FFF2-40B4-BE49-F238E27FC236}">
                  <a16:creationId xmlns:a16="http://schemas.microsoft.com/office/drawing/2014/main" id="{BA39DB75-07C4-4922-9B89-33445E05C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342" name="Rectangle 66">
              <a:extLst>
                <a:ext uri="{FF2B5EF4-FFF2-40B4-BE49-F238E27FC236}">
                  <a16:creationId xmlns:a16="http://schemas.microsoft.com/office/drawing/2014/main" id="{6EF4F118-0A5E-4768-ADC2-4AFC817CA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4" name="Rectangle 64">
              <a:extLst>
                <a:ext uri="{FF2B5EF4-FFF2-40B4-BE49-F238E27FC236}">
                  <a16:creationId xmlns:a16="http://schemas.microsoft.com/office/drawing/2014/main" id="{95CF56B3-23B3-42E1-AAA1-4FA75BABA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343" name="Rectangle 66">
              <a:extLst>
                <a:ext uri="{FF2B5EF4-FFF2-40B4-BE49-F238E27FC236}">
                  <a16:creationId xmlns:a16="http://schemas.microsoft.com/office/drawing/2014/main" id="{EF5D08C1-A2F5-48D0-8321-A60CD6F41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6" name="Rectangle 64">
              <a:extLst>
                <a:ext uri="{FF2B5EF4-FFF2-40B4-BE49-F238E27FC236}">
                  <a16:creationId xmlns:a16="http://schemas.microsoft.com/office/drawing/2014/main" id="{6283A081-DA50-4116-B883-74F49D7FD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7" name="Rectangle 66">
              <a:extLst>
                <a:ext uri="{FF2B5EF4-FFF2-40B4-BE49-F238E27FC236}">
                  <a16:creationId xmlns:a16="http://schemas.microsoft.com/office/drawing/2014/main" id="{8EA21E39-BF3E-4674-A0A3-75056D156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3320" name="Picture 8" descr="Nigeria by Anne Lorenz on Prezi">
            <a:extLst>
              <a:ext uri="{FF2B5EF4-FFF2-40B4-BE49-F238E27FC236}">
                <a16:creationId xmlns:a16="http://schemas.microsoft.com/office/drawing/2014/main" id="{AA25FA9D-DFEE-4D8A-B2E8-5FF5E83F1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8129847" y="15"/>
            <a:ext cx="10158153" cy="485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" name="Rectangle 16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850976"/>
            <a:ext cx="910458" cy="5436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322" name="Picture 10" descr="Shell wordt aangeklaagd voor corruptie in Nigeria">
            <a:extLst>
              <a:ext uri="{FF2B5EF4-FFF2-40B4-BE49-F238E27FC236}">
                <a16:creationId xmlns:a16="http://schemas.microsoft.com/office/drawing/2014/main" id="{6755D964-DC7E-485C-AAA7-680D121CB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8129849" y="4872408"/>
            <a:ext cx="10158153" cy="541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3428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8287999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AC6CA3-6D1B-4721-9773-8DCBDD75F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904" y="1728217"/>
            <a:ext cx="5774436" cy="4608590"/>
          </a:xfrm>
        </p:spPr>
        <p:txBody>
          <a:bodyPr vert="horz" lIns="137160" tIns="68580" rIns="137160" bIns="68580" rtlCol="0" anchor="b">
            <a:normAutofit/>
          </a:bodyPr>
          <a:lstStyle/>
          <a:p>
            <a:r>
              <a:rPr lang="en-US" sz="8400" dirty="0" err="1"/>
              <a:t>Koffiebonen</a:t>
            </a:r>
            <a:r>
              <a:rPr lang="en-US" sz="8400" dirty="0"/>
              <a:t> </a:t>
            </a:r>
            <a:r>
              <a:rPr lang="en-US" sz="8400" dirty="0" err="1"/>
              <a:t>uit</a:t>
            </a:r>
            <a:r>
              <a:rPr lang="en-US" sz="8400" dirty="0"/>
              <a:t> Kenia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"/>
            <a:ext cx="910458" cy="48509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7EFC8B0-BA79-487C-9B2D-244FD28C3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83080" y="109729"/>
            <a:ext cx="1768449" cy="349445"/>
            <a:chOff x="1188720" y="73152"/>
            <a:chExt cx="1178966" cy="232963"/>
          </a:xfrm>
        </p:grpSpPr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625847B9-BDFD-41A5-9C76-ADF63FEB9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543DA088-4A6C-4B70-A1BD-93BF968FB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3D107A1F-AB10-4761-B249-CF61E4A1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322A2ED9-9343-4BF9-8AAD-F7F473ED5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84B1C7D2-9D3A-4D47-94E8-635DB802B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A7971123-E6C6-41F4-A868-CE71A5A79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6C5C7061-527D-498C-BCE8-AE1079A8B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E6E3A9F3-F372-4BEE-BF02-8D7E82F9E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1A530C9A-DA0D-46BD-AB2B-27FB028E7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573DBEE6-BB99-4FC1-8363-A36890BD3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DE52DA8E-7D9E-4DDA-91A9-E6F12A9A9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DF62E2E9-2B64-4003-9B18-08A28718B7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FF289322-6350-4440-8F34-71AD51003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8D6E4005-4648-4351-946E-EAFB8CB8E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BA39DB75-07C4-4922-9B89-33445E05C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6EF4F118-0A5E-4768-ADC2-4AFC817CA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95CF56B3-23B3-42E1-AAA1-4FA75BABA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EF5D08C1-A2F5-48D0-8321-A60CD6F41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6283A081-DA50-4116-B883-74F49D7FD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8EA21E39-BF3E-4674-A0A3-75056D156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4338" name="Picture 2" descr="Koffie in Kenia: op zoek naar de oorsprong van de boon - Misset Horeca">
            <a:extLst>
              <a:ext uri="{FF2B5EF4-FFF2-40B4-BE49-F238E27FC236}">
                <a16:creationId xmlns:a16="http://schemas.microsoft.com/office/drawing/2014/main" id="{E0659C23-C4F4-4D2D-8A97-9F2B81044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8129847" y="15"/>
            <a:ext cx="10158153" cy="485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850976"/>
            <a:ext cx="910458" cy="5436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340" name="Picture 4" descr="Kenia afrika kaart - Kaart van afrika met Kenia (Oost-Afrika - Afrika)">
            <a:extLst>
              <a:ext uri="{FF2B5EF4-FFF2-40B4-BE49-F238E27FC236}">
                <a16:creationId xmlns:a16="http://schemas.microsoft.com/office/drawing/2014/main" id="{6B19F616-6060-45B0-97B1-53FD98835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8129849" y="4872408"/>
            <a:ext cx="10158153" cy="541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4554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155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8BA283-2D57-4ACA-BF63-A35221CB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06" y="900002"/>
            <a:ext cx="5656809" cy="2445660"/>
          </a:xfrm>
        </p:spPr>
        <p:txBody>
          <a:bodyPr anchor="ctr">
            <a:normAutofit/>
          </a:bodyPr>
          <a:lstStyle/>
          <a:p>
            <a:r>
              <a:rPr lang="nl-NL" sz="5100">
                <a:solidFill>
                  <a:schemeClr val="bg1"/>
                </a:solidFill>
              </a:rPr>
              <a:t>Wat doen grote bedrijven tegen armoede</a:t>
            </a:r>
            <a:endParaRPr lang="nl-NL" sz="5100" dirty="0">
              <a:solidFill>
                <a:schemeClr val="bg1"/>
              </a:solidFill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F763482E-C6B0-4F8D-90FE-76C25B1BF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251" y="1106664"/>
            <a:ext cx="363161" cy="2011290"/>
            <a:chOff x="56167" y="899960"/>
            <a:chExt cx="242107" cy="1340860"/>
          </a:xfrm>
        </p:grpSpPr>
        <p:sp>
          <p:nvSpPr>
            <p:cNvPr id="159" name="Rectangle 2">
              <a:extLst>
                <a:ext uri="{FF2B5EF4-FFF2-40B4-BE49-F238E27FC236}">
                  <a16:creationId xmlns:a16="http://schemas.microsoft.com/office/drawing/2014/main" id="{129B062B-A95D-44CF-8B39-3F512A3CB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0" name="Rectangle 59">
              <a:extLst>
                <a:ext uri="{FF2B5EF4-FFF2-40B4-BE49-F238E27FC236}">
                  <a16:creationId xmlns:a16="http://schemas.microsoft.com/office/drawing/2014/main" id="{AAFA0D29-6110-416E-88A2-7FE5D20A1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1" name="Rectangle 2">
              <a:extLst>
                <a:ext uri="{FF2B5EF4-FFF2-40B4-BE49-F238E27FC236}">
                  <a16:creationId xmlns:a16="http://schemas.microsoft.com/office/drawing/2014/main" id="{6B53A87A-F27C-403F-89E6-5F9C7BF1D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2" name="Rectangle 59">
              <a:extLst>
                <a:ext uri="{FF2B5EF4-FFF2-40B4-BE49-F238E27FC236}">
                  <a16:creationId xmlns:a16="http://schemas.microsoft.com/office/drawing/2014/main" id="{E9F992CA-17ED-4498-917B-82248E234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3" name="Rectangle 2">
              <a:extLst>
                <a:ext uri="{FF2B5EF4-FFF2-40B4-BE49-F238E27FC236}">
                  <a16:creationId xmlns:a16="http://schemas.microsoft.com/office/drawing/2014/main" id="{CCE48BBE-46D0-4D42-B76F-82EA8F3B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4" name="Rectangle 59">
              <a:extLst>
                <a:ext uri="{FF2B5EF4-FFF2-40B4-BE49-F238E27FC236}">
                  <a16:creationId xmlns:a16="http://schemas.microsoft.com/office/drawing/2014/main" id="{2B60A21C-F925-4D53-9B82-2A54BD825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5" name="Rectangle 2">
              <a:extLst>
                <a:ext uri="{FF2B5EF4-FFF2-40B4-BE49-F238E27FC236}">
                  <a16:creationId xmlns:a16="http://schemas.microsoft.com/office/drawing/2014/main" id="{F53E30A8-7102-40D6-A663-9858ED106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6" name="Rectangle 59">
              <a:extLst>
                <a:ext uri="{FF2B5EF4-FFF2-40B4-BE49-F238E27FC236}">
                  <a16:creationId xmlns:a16="http://schemas.microsoft.com/office/drawing/2014/main" id="{8FABC48A-DD76-4A1F-8D69-085FB47FA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7" name="Rectangle 2">
              <a:extLst>
                <a:ext uri="{FF2B5EF4-FFF2-40B4-BE49-F238E27FC236}">
                  <a16:creationId xmlns:a16="http://schemas.microsoft.com/office/drawing/2014/main" id="{21429B45-62BB-4C66-9F32-F4474D01F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8" name="Rectangle 59">
              <a:extLst>
                <a:ext uri="{FF2B5EF4-FFF2-40B4-BE49-F238E27FC236}">
                  <a16:creationId xmlns:a16="http://schemas.microsoft.com/office/drawing/2014/main" id="{6F8ED381-4DC0-432C-9E67-41B64DDB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9" name="Rectangle 2">
              <a:extLst>
                <a:ext uri="{FF2B5EF4-FFF2-40B4-BE49-F238E27FC236}">
                  <a16:creationId xmlns:a16="http://schemas.microsoft.com/office/drawing/2014/main" id="{22C864E8-53DE-4D7E-845A-0AB035EF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0" name="Rectangle 59">
              <a:extLst>
                <a:ext uri="{FF2B5EF4-FFF2-40B4-BE49-F238E27FC236}">
                  <a16:creationId xmlns:a16="http://schemas.microsoft.com/office/drawing/2014/main" id="{F907663A-C35E-4E4E-86D3-EDE6C39E1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2">
              <a:extLst>
                <a:ext uri="{FF2B5EF4-FFF2-40B4-BE49-F238E27FC236}">
                  <a16:creationId xmlns:a16="http://schemas.microsoft.com/office/drawing/2014/main" id="{29FA51B0-D541-425F-B6B7-A0D8929EF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2" name="Rectangle 59">
              <a:extLst>
                <a:ext uri="{FF2B5EF4-FFF2-40B4-BE49-F238E27FC236}">
                  <a16:creationId xmlns:a16="http://schemas.microsoft.com/office/drawing/2014/main" id="{86A9FEBF-8037-4D08-BCB0-C5D294A2B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3" name="Rectangle 2">
              <a:extLst>
                <a:ext uri="{FF2B5EF4-FFF2-40B4-BE49-F238E27FC236}">
                  <a16:creationId xmlns:a16="http://schemas.microsoft.com/office/drawing/2014/main" id="{CC11EA10-D9DC-4A52-B789-8CD67A55C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4" name="Rectangle 59">
              <a:extLst>
                <a:ext uri="{FF2B5EF4-FFF2-40B4-BE49-F238E27FC236}">
                  <a16:creationId xmlns:a16="http://schemas.microsoft.com/office/drawing/2014/main" id="{338DE07B-B730-4132-83B4-44986FED7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5" name="Rectangle 2">
              <a:extLst>
                <a:ext uri="{FF2B5EF4-FFF2-40B4-BE49-F238E27FC236}">
                  <a16:creationId xmlns:a16="http://schemas.microsoft.com/office/drawing/2014/main" id="{6697E973-A918-4FD8-9A4C-5B13A5B65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6" name="Rectangle 59">
              <a:extLst>
                <a:ext uri="{FF2B5EF4-FFF2-40B4-BE49-F238E27FC236}">
                  <a16:creationId xmlns:a16="http://schemas.microsoft.com/office/drawing/2014/main" id="{AA4CD7CC-D5FB-4427-A6D4-D594E979E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7" name="Rectangle 2">
              <a:extLst>
                <a:ext uri="{FF2B5EF4-FFF2-40B4-BE49-F238E27FC236}">
                  <a16:creationId xmlns:a16="http://schemas.microsoft.com/office/drawing/2014/main" id="{DFC90C0F-5A62-47A8-B06E-2F6D61E7B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8" name="Rectangle 59">
              <a:extLst>
                <a:ext uri="{FF2B5EF4-FFF2-40B4-BE49-F238E27FC236}">
                  <a16:creationId xmlns:a16="http://schemas.microsoft.com/office/drawing/2014/main" id="{7BF589B4-EC07-4428-B4C9-09EB55FA2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80" name="Rectangle 179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61071"/>
            <a:ext cx="7937202" cy="63259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2244D-92AA-4523-B796-64B1CAAF5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113" y="4573005"/>
            <a:ext cx="6424226" cy="4685199"/>
          </a:xfrm>
        </p:spPr>
        <p:txBody>
          <a:bodyPr anchor="ctr">
            <a:normAutofit/>
          </a:bodyPr>
          <a:lstStyle/>
          <a:p>
            <a:r>
              <a:rPr lang="nl-NL" sz="3000"/>
              <a:t>Er zijn bedrijven die pretenderen dat ze goed zijn voor de mensen in de arme landen;</a:t>
            </a:r>
          </a:p>
          <a:p>
            <a:endParaRPr lang="nl-NL" sz="3000"/>
          </a:p>
          <a:p>
            <a:r>
              <a:rPr lang="nl-NL" sz="3000"/>
              <a:t>Voorbeelden zijn: 	</a:t>
            </a:r>
          </a:p>
          <a:p>
            <a:pPr lvl="1"/>
            <a:r>
              <a:rPr lang="nl-NL" sz="3000"/>
              <a:t>Tony Chocolonely;</a:t>
            </a:r>
          </a:p>
          <a:p>
            <a:pPr lvl="1"/>
            <a:r>
              <a:rPr lang="nl-NL" sz="3000"/>
              <a:t>Triodos Bank;</a:t>
            </a:r>
          </a:p>
          <a:p>
            <a:pPr lvl="1"/>
            <a:r>
              <a:rPr lang="nl-NL" sz="3000"/>
              <a:t>Max Havelaar.</a:t>
            </a:r>
            <a:endParaRPr lang="nl-NL" sz="3000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752076"/>
            <a:ext cx="8778240" cy="534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Picture 4" descr="Tony's Chocolonely: 'Op keurmerken vertrouwen is te makkelijk' - MT.nl">
            <a:extLst>
              <a:ext uri="{FF2B5EF4-FFF2-40B4-BE49-F238E27FC236}">
                <a16:creationId xmlns:a16="http://schemas.microsoft.com/office/drawing/2014/main" id="{4B1D1DB9-D6D5-4C03-A57C-F9E28564E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7324538" y="15"/>
            <a:ext cx="10963463" cy="5047473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Tony's Chocolonely milk nougat chocolate bar - Hollandshopper ...">
            <a:extLst>
              <a:ext uri="{FF2B5EF4-FFF2-40B4-BE49-F238E27FC236}">
                <a16:creationId xmlns:a16="http://schemas.microsoft.com/office/drawing/2014/main" id="{91F4752F-C825-4226-AABD-3C3B59174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7324538" y="5239512"/>
            <a:ext cx="10963463" cy="5047488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581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1470" y="5664450"/>
            <a:ext cx="18870941" cy="490712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9394317"/>
            <a:ext cx="18838579" cy="1143708"/>
            <a:chOff x="0" y="0"/>
            <a:chExt cx="25118105" cy="152494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8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4384000" cy="85344"/>
            </a:xfrm>
            <a:prstGeom prst="rect">
              <a:avLst/>
            </a:prstGeom>
          </p:spPr>
        </p:pic>
        <p:sp>
          <p:nvSpPr>
            <p:cNvPr id="5" name="AutoShape 5"/>
            <p:cNvSpPr/>
            <p:nvPr/>
          </p:nvSpPr>
          <p:spPr>
            <a:xfrm>
              <a:off x="0" y="85344"/>
              <a:ext cx="25118105" cy="1439600"/>
            </a:xfrm>
            <a:prstGeom prst="rect">
              <a:avLst/>
            </a:prstGeom>
            <a:solidFill>
              <a:srgbClr val="760A12">
                <a:alpha val="82745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775104" y="344178"/>
              <a:ext cx="12019211" cy="534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spc="192">
                  <a:solidFill>
                    <a:srgbClr val="E3E8F0"/>
                  </a:solidFill>
                  <a:latin typeface="Bernier"/>
                </a:rPr>
                <a:t>Onderwerp 1 - De Europese Unie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63984" y="1415393"/>
            <a:ext cx="14160032" cy="3951013"/>
            <a:chOff x="0" y="0"/>
            <a:chExt cx="18880043" cy="5268018"/>
          </a:xfrm>
        </p:grpSpPr>
        <p:pic>
          <p:nvPicPr>
            <p:cNvPr id="8" name="Picture 8">
              <a:hlinkClick r:id="rId4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284321" y="0"/>
              <a:ext cx="2311401" cy="2311401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0" y="2996660"/>
              <a:ext cx="18880043" cy="1241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1"/>
                </a:lnSpc>
              </a:pPr>
              <a:r>
                <a:rPr lang="en-US" sz="6300" spc="126">
                  <a:solidFill>
                    <a:srgbClr val="090F31"/>
                  </a:solidFill>
                  <a:latin typeface="Bernier Bold"/>
                </a:rPr>
                <a:t>De Europese Unie is veranderd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645295"/>
              <a:ext cx="18880043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26488" y="2241550"/>
            <a:ext cx="5361512" cy="8045450"/>
            <a:chOff x="0" y="0"/>
            <a:chExt cx="7148683" cy="107272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148683" cy="53001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427133"/>
              <a:ext cx="7148683" cy="5300133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0" y="476250"/>
            <a:ext cx="14667804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Waarom bestaat de Europese Unie?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08484" y="2593597"/>
            <a:ext cx="7850836" cy="427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49"/>
              </a:lnSpc>
            </a:pPr>
            <a:r>
              <a:rPr lang="en-US" sz="6499" spc="-64">
                <a:solidFill>
                  <a:srgbClr val="14110F"/>
                </a:solidFill>
                <a:latin typeface="Arimo"/>
              </a:rPr>
              <a:t>Om makkelijker en goedkoper te kunnen handelen.</a:t>
            </a:r>
          </a:p>
          <a:p>
            <a:pPr algn="just">
              <a:lnSpc>
                <a:spcPts val="8449"/>
              </a:lnSpc>
            </a:pPr>
            <a:endParaRPr lang="en-US" sz="6499" spc="-64">
              <a:solidFill>
                <a:srgbClr val="14110F"/>
              </a:solidFill>
              <a:latin typeface="Arim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5296" y="2688847"/>
            <a:ext cx="1545733" cy="28892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26488" y="2241550"/>
            <a:ext cx="5361512" cy="8045450"/>
            <a:chOff x="0" y="0"/>
            <a:chExt cx="7148683" cy="107272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148683" cy="53001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427133"/>
              <a:ext cx="7148683" cy="5300133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0" y="476250"/>
            <a:ext cx="14667804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Waarom bestaat de Europese Unie?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08484" y="2593597"/>
            <a:ext cx="7850836" cy="427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49"/>
              </a:lnSpc>
            </a:pPr>
            <a:r>
              <a:rPr lang="en-US" sz="6499" spc="-64">
                <a:solidFill>
                  <a:srgbClr val="14110F"/>
                </a:solidFill>
                <a:latin typeface="Arimo"/>
              </a:rPr>
              <a:t>Burgers kunnen vrij reizen tussen de landen.</a:t>
            </a:r>
          </a:p>
          <a:p>
            <a:pPr algn="just">
              <a:lnSpc>
                <a:spcPts val="8449"/>
              </a:lnSpc>
            </a:pPr>
            <a:endParaRPr lang="en-US" sz="6499" spc="-64">
              <a:solidFill>
                <a:srgbClr val="14110F"/>
              </a:solidFill>
              <a:latin typeface="Arim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2674" y="2688847"/>
            <a:ext cx="1993562" cy="28892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26488" y="2241550"/>
            <a:ext cx="5361512" cy="8045450"/>
            <a:chOff x="0" y="0"/>
            <a:chExt cx="7148683" cy="107272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148683" cy="53001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427133"/>
              <a:ext cx="7148683" cy="5300133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0"/>
            <a:ext cx="18288000" cy="2241550"/>
            <a:chOff x="0" y="0"/>
            <a:chExt cx="24384000" cy="2988733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760A1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0" y="476250"/>
            <a:ext cx="14667804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  <a:spcBef>
                <a:spcPct val="0"/>
              </a:spcBef>
            </a:pPr>
            <a:r>
              <a:rPr lang="en-US" sz="8000" spc="-80">
                <a:solidFill>
                  <a:srgbClr val="FFFFFF"/>
                </a:solidFill>
                <a:latin typeface="Bernier"/>
              </a:rPr>
              <a:t>Waarom bestaat de Europese Unie?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08484" y="2593597"/>
            <a:ext cx="7850836" cy="427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49"/>
              </a:lnSpc>
            </a:pPr>
            <a:r>
              <a:rPr lang="en-US" sz="6499" spc="-64">
                <a:solidFill>
                  <a:srgbClr val="14110F"/>
                </a:solidFill>
                <a:latin typeface="Arimo"/>
              </a:rPr>
              <a:t>Er worden afspraken voor de visserij en de landbouw gemaakt;</a:t>
            </a:r>
          </a:p>
          <a:p>
            <a:pPr algn="just">
              <a:lnSpc>
                <a:spcPts val="8449"/>
              </a:lnSpc>
            </a:pPr>
            <a:endParaRPr lang="en-US" sz="6499" spc="-64">
              <a:solidFill>
                <a:srgbClr val="14110F"/>
              </a:solidFill>
              <a:latin typeface="Arim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0" y="10087811"/>
            <a:ext cx="18288000" cy="2241550"/>
            <a:chOff x="0" y="0"/>
            <a:chExt cx="24384000" cy="2988733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24384000" cy="2988733"/>
            </a:xfrm>
            <a:prstGeom prst="rect">
              <a:avLst/>
            </a:prstGeom>
            <a:solidFill>
              <a:srgbClr val="BF87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4044" y="2688847"/>
            <a:ext cx="1995630" cy="31060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EB98776F0CE146A1489C991EC9F409" ma:contentTypeVersion="5" ma:contentTypeDescription="Een nieuw document maken." ma:contentTypeScope="" ma:versionID="01a2fac9fe510e1c0da7b785008d3c38">
  <xsd:schema xmlns:xsd="http://www.w3.org/2001/XMLSchema" xmlns:xs="http://www.w3.org/2001/XMLSchema" xmlns:p="http://schemas.microsoft.com/office/2006/metadata/properties" xmlns:ns2="9fc5e2d3-8d05-466a-bfbf-69b74862b28f" targetNamespace="http://schemas.microsoft.com/office/2006/metadata/properties" ma:root="true" ma:fieldsID="eb7e8e4c61d969c1d1e795dc9bc1ebf0" ns2:_="">
    <xsd:import namespace="9fc5e2d3-8d05-466a-bfbf-69b74862b2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c5e2d3-8d05-466a-bfbf-69b74862b2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CEBD2B-E04D-4831-8FF3-BB7FAF7A83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c5e2d3-8d05-466a-bfbf-69b74862b2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8A522E-2508-41E4-A336-E8E61405DB5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AC0A463-8CF5-4491-9844-2A1226035B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1357</Words>
  <Application>Microsoft Office PowerPoint</Application>
  <PresentationFormat>Aangepast</PresentationFormat>
  <Paragraphs>266</Paragraphs>
  <Slides>59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2</vt:i4>
      </vt:variant>
      <vt:variant>
        <vt:lpstr>Diatitels</vt:lpstr>
      </vt:variant>
      <vt:variant>
        <vt:i4>59</vt:i4>
      </vt:variant>
    </vt:vector>
  </HeadingPairs>
  <TitlesOfParts>
    <vt:vector size="72" baseType="lpstr">
      <vt:lpstr>Bernier Bold</vt:lpstr>
      <vt:lpstr>Arimo Bold Italics</vt:lpstr>
      <vt:lpstr>Arimo Bold</vt:lpstr>
      <vt:lpstr>Nexa Script Italics</vt:lpstr>
      <vt:lpstr>Calibri</vt:lpstr>
      <vt:lpstr>Bernier</vt:lpstr>
      <vt:lpstr>Bangers Bold</vt:lpstr>
      <vt:lpstr>Calibri Light</vt:lpstr>
      <vt:lpstr>Arial</vt:lpstr>
      <vt:lpstr>Horta Bold</vt:lpstr>
      <vt:lpstr>Arimo</vt:lpstr>
      <vt:lpstr>Office Theme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is arm en wat is rijk?</vt:lpstr>
      <vt:lpstr>Armoede</vt:lpstr>
      <vt:lpstr>Arm maar toch rijk…</vt:lpstr>
      <vt:lpstr>PowerPoint-presentatie</vt:lpstr>
      <vt:lpstr>Lieke uit Nederland</vt:lpstr>
      <vt:lpstr>Ama uit Ghana</vt:lpstr>
      <vt:lpstr>PowerPoint-presentatie</vt:lpstr>
      <vt:lpstr>Kenmerken rijke landen</vt:lpstr>
      <vt:lpstr>Kenmerken ontwikkelingslanden</vt:lpstr>
      <vt:lpstr>Toch hebben arm en rijk elkaar nodig!</vt:lpstr>
      <vt:lpstr>Veel belangrijke grondstoffen komen uit arme landen!</vt:lpstr>
      <vt:lpstr>Goud uit Ghana</vt:lpstr>
      <vt:lpstr>Olie uit Nigeria</vt:lpstr>
      <vt:lpstr>Koffiebonen uit Kenia</vt:lpstr>
      <vt:lpstr>Wat doen grote bedrijven tegen armoede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project handel</dc:title>
  <dc:creator>Bram Biermans</dc:creator>
  <cp:lastModifiedBy>Bram Biermans</cp:lastModifiedBy>
  <cp:revision>2</cp:revision>
  <dcterms:created xsi:type="dcterms:W3CDTF">2006-08-16T00:00:00Z</dcterms:created>
  <dcterms:modified xsi:type="dcterms:W3CDTF">2022-06-27T15:02:22Z</dcterms:modified>
  <dc:identifier>DAFDBbQRIio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0x01010020EB98776F0CE146A1489C991EC9F409</vt:lpwstr>
  </property>
</Properties>
</file>